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8" r:id="rId2"/>
    <p:sldId id="257" r:id="rId3"/>
    <p:sldId id="260" r:id="rId4"/>
    <p:sldId id="259" r:id="rId5"/>
    <p:sldId id="301" r:id="rId6"/>
    <p:sldId id="294" r:id="rId7"/>
    <p:sldId id="287" r:id="rId8"/>
    <p:sldId id="308" r:id="rId9"/>
    <p:sldId id="295" r:id="rId10"/>
    <p:sldId id="291" r:id="rId11"/>
    <p:sldId id="289" r:id="rId12"/>
    <p:sldId id="290" r:id="rId13"/>
    <p:sldId id="296" r:id="rId14"/>
    <p:sldId id="288" r:id="rId15"/>
    <p:sldId id="292" r:id="rId16"/>
    <p:sldId id="302" r:id="rId17"/>
    <p:sldId id="293" r:id="rId18"/>
    <p:sldId id="303" r:id="rId19"/>
    <p:sldId id="304" r:id="rId20"/>
    <p:sldId id="309" r:id="rId21"/>
    <p:sldId id="297" r:id="rId22"/>
    <p:sldId id="305" r:id="rId23"/>
    <p:sldId id="306" r:id="rId24"/>
    <p:sldId id="275" r:id="rId25"/>
    <p:sldId id="279" r:id="rId26"/>
    <p:sldId id="307" r:id="rId27"/>
    <p:sldId id="280" r:id="rId28"/>
    <p:sldId id="285" r:id="rId29"/>
    <p:sldId id="283" r:id="rId30"/>
    <p:sldId id="264" r:id="rId31"/>
    <p:sldId id="267" r:id="rId32"/>
    <p:sldId id="299" r:id="rId33"/>
    <p:sldId id="298" r:id="rId34"/>
    <p:sldId id="300" r:id="rId35"/>
    <p:sldId id="31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069" y="-5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A78C18-9F85-403C-B0F2-85C56282209C}" type="datetimeFigureOut">
              <a:rPr lang="en-IN" smtClean="0"/>
              <a:t>30-12-2018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A7A401-37E5-4341-8984-6C1C7CF123AA}" type="slidenum">
              <a:rPr lang="en-IN" smtClean="0"/>
              <a:t>‹#›</a:t>
            </a:fld>
            <a:endParaRPr lang="en-IN"/>
          </a:p>
        </p:txBody>
      </p:sp>
    </p:spTree>
    <p:extLst>
      <p:ext uri="{BB962C8B-B14F-4D97-AF65-F5344CB8AC3E}">
        <p14:creationId xmlns:p14="http://schemas.microsoft.com/office/powerpoint/2010/main" val="353376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Notes Placeholder"/>
          <p:cNvSpPr>
            <a:spLocks noGrp="1"/>
          </p:cNvSpPr>
          <p:nvPr>
            <p:ph type="body" idx="1"/>
          </p:nvPr>
        </p:nvSpPr>
        <p:spPr bwMode="auto">
          <a:xfrm>
            <a:off x="-1610612736"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1E3B703-182A-434D-AD2F-186B04C63C8E}" type="datetimeFigureOut">
              <a:rPr lang="en-IN" smtClean="0"/>
              <a:t>30-12-2018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107446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E3B703-182A-434D-AD2F-186B04C63C8E}" type="datetimeFigureOut">
              <a:rPr lang="en-IN" smtClean="0"/>
              <a:t>30-12-2018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54312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E3B703-182A-434D-AD2F-186B04C63C8E}" type="datetimeFigureOut">
              <a:rPr lang="en-IN" smtClean="0"/>
              <a:t>30-12-2018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244017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E3B703-182A-434D-AD2F-186B04C63C8E}" type="datetimeFigureOut">
              <a:rPr lang="en-IN" smtClean="0"/>
              <a:t>30-12-2018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45348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E3B703-182A-434D-AD2F-186B04C63C8E}" type="datetimeFigureOut">
              <a:rPr lang="en-IN" smtClean="0"/>
              <a:t>30-12-2018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3764037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1E3B703-182A-434D-AD2F-186B04C63C8E}" type="datetimeFigureOut">
              <a:rPr lang="en-IN" smtClean="0"/>
              <a:t>30-12-2018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363419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1E3B703-182A-434D-AD2F-186B04C63C8E}" type="datetimeFigureOut">
              <a:rPr lang="en-IN" smtClean="0"/>
              <a:t>30-12-2018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257191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1E3B703-182A-434D-AD2F-186B04C63C8E}" type="datetimeFigureOut">
              <a:rPr lang="en-IN" smtClean="0"/>
              <a:t>30-12-2018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250139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3B703-182A-434D-AD2F-186B04C63C8E}" type="datetimeFigureOut">
              <a:rPr lang="en-IN" smtClean="0"/>
              <a:t>30-12-2018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28783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E3B703-182A-434D-AD2F-186B04C63C8E}" type="datetimeFigureOut">
              <a:rPr lang="en-IN" smtClean="0"/>
              <a:t>30-12-2018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2769841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E3B703-182A-434D-AD2F-186B04C63C8E}" type="datetimeFigureOut">
              <a:rPr lang="en-IN" smtClean="0"/>
              <a:t>30-12-2018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A3BE84-36D1-46FB-B495-8DB7FC97FBAC}" type="slidenum">
              <a:rPr lang="en-IN" smtClean="0"/>
              <a:t>‹#›</a:t>
            </a:fld>
            <a:endParaRPr lang="en-IN"/>
          </a:p>
        </p:txBody>
      </p:sp>
    </p:spTree>
    <p:extLst>
      <p:ext uri="{BB962C8B-B14F-4D97-AF65-F5344CB8AC3E}">
        <p14:creationId xmlns:p14="http://schemas.microsoft.com/office/powerpoint/2010/main" val="382410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3B703-182A-434D-AD2F-186B04C63C8E}" type="datetimeFigureOut">
              <a:rPr lang="en-IN" smtClean="0"/>
              <a:t>30-12-2018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3BE84-36D1-46FB-B495-8DB7FC97FBAC}" type="slidenum">
              <a:rPr lang="en-IN" smtClean="0"/>
              <a:t>‹#›</a:t>
            </a:fld>
            <a:endParaRPr lang="en-IN"/>
          </a:p>
        </p:txBody>
      </p:sp>
    </p:spTree>
    <p:extLst>
      <p:ext uri="{BB962C8B-B14F-4D97-AF65-F5344CB8AC3E}">
        <p14:creationId xmlns:p14="http://schemas.microsoft.com/office/powerpoint/2010/main" val="3459549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1.wmf"/><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2.wmf"/></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ps.grida.no/go/graphic/graphicid/CA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04" y="259316"/>
            <a:ext cx="66247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smtClean="0">
                <a:ln>
                  <a:noFill/>
                </a:ln>
                <a:solidFill>
                  <a:srgbClr val="FF0000"/>
                </a:solidFill>
                <a:effectLst/>
                <a:uLnTx/>
                <a:uFillTx/>
                <a:latin typeface="Calibri" panose="020F0502020204030204"/>
                <a:ea typeface="+mn-ea"/>
                <a:cs typeface="+mn-cs"/>
              </a:rPr>
              <a:t>RAGHU  ENGINEERING  COLLEGE</a:t>
            </a:r>
            <a:endPar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74" y="153183"/>
            <a:ext cx="1195626" cy="1619633"/>
          </a:xfrm>
          <a:prstGeom prst="rect">
            <a:avLst/>
          </a:prstGeom>
        </p:spPr>
      </p:pic>
      <p:sp>
        <p:nvSpPr>
          <p:cNvPr id="4" name="TextBox 3"/>
          <p:cNvSpPr txBox="1"/>
          <p:nvPr/>
        </p:nvSpPr>
        <p:spPr>
          <a:xfrm>
            <a:off x="4043104" y="816322"/>
            <a:ext cx="2568632" cy="382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(AUTONOMOUS)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3828010" y="1198708"/>
            <a:ext cx="33417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DEPARTMENT OF EEE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3644092" y="1558550"/>
            <a:ext cx="29676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Academic year: 2018-2019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3923928" y="1907540"/>
            <a:ext cx="32232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II year  2-semister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2771800" y="2287724"/>
            <a:ext cx="39339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ENVIROMENTAL</a:t>
            </a:r>
            <a:r>
              <a:rPr kumimoji="0" lang="en-US" sz="1800" b="1" i="0" u="none" strike="noStrike" kern="1200" cap="none" spc="0" normalizeH="0" noProof="0" dirty="0" smtClean="0">
                <a:ln>
                  <a:noFill/>
                </a:ln>
                <a:solidFill>
                  <a:prstClr val="black"/>
                </a:solidFill>
                <a:effectLst/>
                <a:uLnTx/>
                <a:uFillTx/>
                <a:latin typeface="Calibri" panose="020F0502020204030204"/>
                <a:ea typeface="+mn-ea"/>
                <a:cs typeface="+mn-cs"/>
              </a:rPr>
              <a:t> SCIENCE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478604" y="2693733"/>
            <a:ext cx="8269860" cy="2369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effectLst/>
                <a:uLnTx/>
                <a:uFillTx/>
                <a:latin typeface="Calibri" panose="020F0502020204030204"/>
                <a:ea typeface="+mn-ea"/>
                <a:cs typeface="+mn-cs"/>
              </a:rPr>
              <a:t>         </a:t>
            </a:r>
            <a:r>
              <a:rPr kumimoji="0" lang="en-US" sz="2400" b="1" i="0" u="none" strike="noStrike" kern="1200" cap="none" spc="0" normalizeH="0" baseline="0" noProof="0" dirty="0" smtClean="0">
                <a:ln>
                  <a:noFill/>
                </a:ln>
                <a:effectLst/>
                <a:uLnTx/>
                <a:uFillTx/>
                <a:latin typeface="Calibri" panose="020F0502020204030204"/>
                <a:ea typeface="+mn-ea"/>
                <a:cs typeface="+mn-cs"/>
              </a:rPr>
              <a:t>CASE STUDY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effectLst/>
                <a:uLnTx/>
                <a:uFillTx/>
                <a:latin typeface="Calibri" panose="020F0502020204030204"/>
                <a:ea typeface="+mn-ea"/>
                <a:cs typeface="+mn-cs"/>
              </a:rPr>
              <a:t> </a:t>
            </a:r>
            <a:r>
              <a:rPr kumimoji="0" lang="en-US" sz="2400" b="1" i="0" u="none" strike="noStrike" kern="1200" cap="none" spc="0" normalizeH="0" baseline="0" noProof="0" dirty="0" smtClean="0">
                <a:ln>
                  <a:noFill/>
                </a:ln>
                <a:effectLst/>
                <a:uLnTx/>
                <a:uFillTx/>
                <a:latin typeface="Calibri" panose="020F0502020204030204"/>
                <a:ea typeface="+mn-ea"/>
                <a:cs typeface="+mn-cs"/>
              </a:rPr>
              <a:t>                                                          </a:t>
            </a:r>
            <a:r>
              <a:rPr lang="en-US" sz="2400" b="1" noProof="0" dirty="0" smtClean="0">
                <a:latin typeface="Calibri" panose="020F0502020204030204"/>
              </a:rPr>
              <a:t>ON</a:t>
            </a:r>
          </a:p>
          <a:p>
            <a:pPr algn="ctr"/>
            <a:r>
              <a:rPr lang="en-IN" sz="2400" b="1" dirty="0"/>
              <a:t> MINERAL RESOURCES</a:t>
            </a:r>
          </a:p>
          <a:p>
            <a:r>
              <a:rPr lang="en-IN" sz="2400" b="1" dirty="0"/>
              <a:t>ENVIRONMENTAL IMPACT OF MINERAL EXTRACTION AND USES</a:t>
            </a:r>
          </a:p>
          <a:p>
            <a:pPr marL="0" marR="0" lvl="0" indent="0" algn="l" defTabSz="914400" rtl="0" eaLnBrk="1" fontAlgn="auto" latinLnBrk="0" hangingPunct="1">
              <a:lnSpc>
                <a:spcPct val="100000"/>
              </a:lnSpc>
              <a:spcBef>
                <a:spcPts val="0"/>
              </a:spcBef>
              <a:spcAft>
                <a:spcPts val="0"/>
              </a:spcAft>
              <a:buClrTx/>
              <a:buSzTx/>
              <a:buFontTx/>
              <a:buNone/>
              <a:defRPr/>
            </a:pPr>
            <a:endParaRPr lang="en-US" sz="2400" b="1" noProof="0" dirty="0" smtClean="0">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400" b="1" noProof="0" dirty="0" smtClean="0">
                <a:latin typeface="Calibri" panose="020F0502020204030204"/>
              </a:rPr>
              <a:t> </a:t>
            </a:r>
            <a:endParaRPr kumimoji="0" lang="en-US" sz="1800" b="0" i="0" u="none" strike="noStrike" kern="1200" cap="none" spc="0" normalizeH="0" baseline="0" noProof="0" dirty="0">
              <a:ln>
                <a:noFill/>
              </a:ln>
              <a:effectLst/>
              <a:uLnTx/>
              <a:uFillTx/>
              <a:latin typeface="Calibri" panose="020F0502020204030204"/>
            </a:endParaRPr>
          </a:p>
        </p:txBody>
      </p:sp>
      <p:sp>
        <p:nvSpPr>
          <p:cNvPr id="10" name="TextBox 9"/>
          <p:cNvSpPr txBox="1"/>
          <p:nvPr/>
        </p:nvSpPr>
        <p:spPr>
          <a:xfrm>
            <a:off x="5607974" y="4763193"/>
            <a:ext cx="353602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BATCH-3</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18985A0246</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 </a:t>
            </a:r>
            <a:r>
              <a:rPr lang="en-US" dirty="0" err="1" smtClean="0">
                <a:solidFill>
                  <a:prstClr val="black"/>
                </a:solidFill>
                <a:latin typeface="Calibri" panose="020F0502020204030204"/>
              </a:rPr>
              <a:t>K.Karthik</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18985A0247 – </a:t>
            </a:r>
            <a:r>
              <a:rPr lang="en-US" dirty="0" smtClean="0">
                <a:solidFill>
                  <a:prstClr val="black"/>
                </a:solidFill>
                <a:latin typeface="Calibri" panose="020F0502020204030204"/>
              </a:rPr>
              <a:t>L</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Ratnakara</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Rao</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18985A0248 – </a:t>
            </a:r>
            <a:r>
              <a:rPr kumimoji="0" lang="en-US"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M.Gaddim</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Naidu</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lvl="0">
              <a:defRPr/>
            </a:pPr>
            <a:r>
              <a:rPr lang="en-US" dirty="0">
                <a:solidFill>
                  <a:prstClr val="black"/>
                </a:solidFill>
              </a:rPr>
              <a:t>18985A0249 </a:t>
            </a:r>
            <a:r>
              <a:rPr lang="en-US" dirty="0" smtClean="0">
                <a:solidFill>
                  <a:prstClr val="black"/>
                </a:solidFill>
              </a:rPr>
              <a:t>– </a:t>
            </a:r>
            <a:r>
              <a:rPr lang="en-US" dirty="0" err="1" smtClean="0">
                <a:solidFill>
                  <a:prstClr val="black"/>
                </a:solidFill>
              </a:rPr>
              <a:t>M.Jagapathi</a:t>
            </a:r>
            <a:r>
              <a:rPr lang="en-US" dirty="0" smtClean="0">
                <a:solidFill>
                  <a:prstClr val="black"/>
                </a:solidFill>
              </a:rPr>
              <a:t> </a:t>
            </a:r>
            <a:r>
              <a:rPr lang="en-US" dirty="0" err="1">
                <a:solidFill>
                  <a:prstClr val="black"/>
                </a:solidFill>
              </a:rPr>
              <a:t>varma</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18985A0250 –</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a:t>
            </a:r>
            <a:r>
              <a:rPr lang="en-US" dirty="0" err="1" smtClean="0">
                <a:solidFill>
                  <a:prstClr val="black"/>
                </a:solidFill>
                <a:latin typeface="Calibri" panose="020F0502020204030204"/>
              </a:rPr>
              <a:t>M.Sai</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334588" y="4879571"/>
            <a:ext cx="27141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FACULTY: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Mr. Ravi</a:t>
            </a:r>
            <a:r>
              <a:rPr kumimoji="0" lang="en-US" sz="1800" b="0" i="0" u="none" strike="noStrike" kern="1200" cap="none" spc="0" normalizeH="0" noProof="0" dirty="0" smtClean="0">
                <a:ln>
                  <a:noFill/>
                </a:ln>
                <a:solidFill>
                  <a:prstClr val="black"/>
                </a:solidFill>
                <a:effectLst/>
                <a:uLnTx/>
                <a:uFillTx/>
                <a:latin typeface="Calibri" panose="020F0502020204030204"/>
                <a:ea typeface="+mn-ea"/>
                <a:cs typeface="+mn-cs"/>
              </a:rPr>
              <a:t> Kumar </a:t>
            </a:r>
            <a:endPar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Associate professor</a:t>
            </a:r>
          </a:p>
        </p:txBody>
      </p:sp>
      <p:graphicFrame>
        <p:nvGraphicFramePr>
          <p:cNvPr id="12" name="Object 11">
            <a:hlinkClick r:id="" action="ppaction://ole?verb=0"/>
          </p:cNvPr>
          <p:cNvGraphicFramePr/>
          <p:nvPr/>
        </p:nvGraphicFramePr>
        <p:xfrm>
          <a:off x="4229100" y="3321050"/>
          <a:ext cx="685800" cy="215900"/>
        </p:xfrm>
        <a:graphic>
          <a:graphicData uri="http://schemas.openxmlformats.org/presentationml/2006/ole">
            <mc:AlternateContent xmlns:mc="http://schemas.openxmlformats.org/markup-compatibility/2006">
              <mc:Choice xmlns:v="urn:schemas-microsoft-com:vml" Requires="v">
                <p:oleObj spid="_x0000_s1074" r:id="rId4" imgW="2743200" imgH="5181600" progId="">
                  <p:embed/>
                </p:oleObj>
              </mc:Choice>
              <mc:Fallback>
                <p:oleObj r:id="rId4" imgW="2743200" imgH="5181600" progId="">
                  <p:embed/>
                  <p:pic>
                    <p:nvPicPr>
                      <p:cNvPr id="0" name=""/>
                      <p:cNvPicPr/>
                      <p:nvPr/>
                    </p:nvPicPr>
                    <p:blipFill>
                      <a:blip r:embed="rId5"/>
                      <a:stretch>
                        <a:fillRect/>
                      </a:stretch>
                    </p:blipFill>
                    <p:spPr>
                      <a:xfrm>
                        <a:off x="4229100" y="3321050"/>
                        <a:ext cx="685800" cy="215900"/>
                      </a:xfrm>
                      <a:prstGeom prst="rect">
                        <a:avLst/>
                      </a:prstGeom>
                      <a:noFill/>
                      <a:ln w="9525">
                        <a:noFill/>
                      </a:ln>
                    </p:spPr>
                  </p:pic>
                </p:oleObj>
              </mc:Fallback>
            </mc:AlternateContent>
          </a:graphicData>
        </a:graphic>
      </p:graphicFrame>
      <p:graphicFrame>
        <p:nvGraphicFramePr>
          <p:cNvPr id="13" name="Object 12">
            <a:hlinkClick r:id="" action="ppaction://ole?verb=0"/>
          </p:cNvPr>
          <p:cNvGraphicFramePr/>
          <p:nvPr/>
        </p:nvGraphicFramePr>
        <p:xfrm>
          <a:off x="4229100" y="3321050"/>
          <a:ext cx="685800" cy="215900"/>
        </p:xfrm>
        <a:graphic>
          <a:graphicData uri="http://schemas.openxmlformats.org/presentationml/2006/ole">
            <mc:AlternateContent xmlns:mc="http://schemas.openxmlformats.org/markup-compatibility/2006">
              <mc:Choice xmlns:v="urn:schemas-microsoft-com:vml" Requires="v">
                <p:oleObj spid="_x0000_s1075" r:id="rId6" imgW="2743200" imgH="5181600" progId="">
                  <p:embed/>
                </p:oleObj>
              </mc:Choice>
              <mc:Fallback>
                <p:oleObj r:id="rId6" imgW="2743200" imgH="5181600" progId="">
                  <p:embed/>
                  <p:pic>
                    <p:nvPicPr>
                      <p:cNvPr id="0" name=""/>
                      <p:cNvPicPr/>
                      <p:nvPr/>
                    </p:nvPicPr>
                    <p:blipFill>
                      <a:blip r:embed="rId5"/>
                      <a:stretch>
                        <a:fillRect/>
                      </a:stretch>
                    </p:blipFill>
                    <p:spPr>
                      <a:xfrm>
                        <a:off x="4229100" y="3321050"/>
                        <a:ext cx="685800" cy="215900"/>
                      </a:xfrm>
                      <a:prstGeom prst="rect">
                        <a:avLst/>
                      </a:prstGeom>
                      <a:noFill/>
                      <a:ln w="9525">
                        <a:noFill/>
                      </a:ln>
                    </p:spPr>
                  </p:pic>
                </p:oleObj>
              </mc:Fallback>
            </mc:AlternateContent>
          </a:graphicData>
        </a:graphic>
      </p:graphicFrame>
      <p:graphicFrame>
        <p:nvGraphicFramePr>
          <p:cNvPr id="14" name="Object 13">
            <a:hlinkClick r:id="" action="ppaction://ole?verb=0"/>
          </p:cNvPr>
          <p:cNvGraphicFramePr/>
          <p:nvPr/>
        </p:nvGraphicFramePr>
        <p:xfrm>
          <a:off x="4229100" y="3321050"/>
          <a:ext cx="685800" cy="215900"/>
        </p:xfrm>
        <a:graphic>
          <a:graphicData uri="http://schemas.openxmlformats.org/presentationml/2006/ole">
            <mc:AlternateContent xmlns:mc="http://schemas.openxmlformats.org/markup-compatibility/2006">
              <mc:Choice xmlns:v="urn:schemas-microsoft-com:vml" Requires="v">
                <p:oleObj spid="_x0000_s1076" r:id="rId7" imgW="2743200" imgH="5181600" progId="">
                  <p:embed/>
                </p:oleObj>
              </mc:Choice>
              <mc:Fallback>
                <p:oleObj r:id="rId7" imgW="2743200" imgH="5181600" progId="">
                  <p:embed/>
                  <p:pic>
                    <p:nvPicPr>
                      <p:cNvPr id="0" name=""/>
                      <p:cNvPicPr/>
                      <p:nvPr/>
                    </p:nvPicPr>
                    <p:blipFill>
                      <a:blip r:embed="rId5"/>
                      <a:stretch>
                        <a:fillRect/>
                      </a:stretch>
                    </p:blipFill>
                    <p:spPr>
                      <a:xfrm>
                        <a:off x="4229100" y="3321050"/>
                        <a:ext cx="685800" cy="215900"/>
                      </a:xfrm>
                      <a:prstGeom prst="rect">
                        <a:avLst/>
                      </a:prstGeom>
                      <a:noFill/>
                      <a:ln w="9525">
                        <a:noFill/>
                      </a:ln>
                    </p:spPr>
                  </p:pic>
                </p:oleObj>
              </mc:Fallback>
            </mc:AlternateContent>
          </a:graphicData>
        </a:graphic>
      </p:graphicFrame>
      <p:graphicFrame>
        <p:nvGraphicFramePr>
          <p:cNvPr id="15" name="Object 14">
            <a:hlinkClick r:id="" action="ppaction://ole?verb=0"/>
          </p:cNvPr>
          <p:cNvGraphicFramePr/>
          <p:nvPr/>
        </p:nvGraphicFramePr>
        <p:xfrm>
          <a:off x="4529138" y="3340419"/>
          <a:ext cx="85725" cy="177165"/>
        </p:xfrm>
        <a:graphic>
          <a:graphicData uri="http://schemas.openxmlformats.org/presentationml/2006/ole">
            <mc:AlternateContent xmlns:mc="http://schemas.openxmlformats.org/markup-compatibility/2006">
              <mc:Choice xmlns:v="urn:schemas-microsoft-com:vml" Requires="v">
                <p:oleObj spid="_x0000_s1077" r:id="rId8" imgW="2743200" imgH="4267200" progId="">
                  <p:embed/>
                </p:oleObj>
              </mc:Choice>
              <mc:Fallback>
                <p:oleObj r:id="rId8" imgW="2743200" imgH="4267200" progId="">
                  <p:embed/>
                  <p:pic>
                    <p:nvPicPr>
                      <p:cNvPr id="0" name=""/>
                      <p:cNvPicPr/>
                      <p:nvPr/>
                    </p:nvPicPr>
                    <p:blipFill>
                      <a:blip r:embed="rId9"/>
                      <a:stretch>
                        <a:fillRect/>
                      </a:stretch>
                    </p:blipFill>
                    <p:spPr>
                      <a:xfrm>
                        <a:off x="4529138" y="3340419"/>
                        <a:ext cx="85725" cy="177165"/>
                      </a:xfrm>
                      <a:prstGeom prst="rect">
                        <a:avLst/>
                      </a:prstGeom>
                      <a:noFill/>
                      <a:ln w="9525">
                        <a:noFill/>
                      </a:ln>
                    </p:spPr>
                  </p:pic>
                </p:oleObj>
              </mc:Fallback>
            </mc:AlternateContent>
          </a:graphicData>
        </a:graphic>
      </p:graphicFrame>
      <p:graphicFrame>
        <p:nvGraphicFramePr>
          <p:cNvPr id="16" name="Object 15">
            <a:hlinkClick r:id="" action="ppaction://ole?verb=0"/>
          </p:cNvPr>
          <p:cNvGraphicFramePr/>
          <p:nvPr/>
        </p:nvGraphicFramePr>
        <p:xfrm>
          <a:off x="4229100" y="3321050"/>
          <a:ext cx="685800" cy="215900"/>
        </p:xfrm>
        <a:graphic>
          <a:graphicData uri="http://schemas.openxmlformats.org/presentationml/2006/ole">
            <mc:AlternateContent xmlns:mc="http://schemas.openxmlformats.org/markup-compatibility/2006">
              <mc:Choice xmlns:v="urn:schemas-microsoft-com:vml" Requires="v">
                <p:oleObj spid="_x0000_s1078" r:id="rId10" imgW="2743200" imgH="5181600" progId="">
                  <p:embed/>
                </p:oleObj>
              </mc:Choice>
              <mc:Fallback>
                <p:oleObj r:id="rId10" imgW="2743200" imgH="5181600" progId="">
                  <p:embed/>
                  <p:pic>
                    <p:nvPicPr>
                      <p:cNvPr id="0" name=""/>
                      <p:cNvPicPr/>
                      <p:nvPr/>
                    </p:nvPicPr>
                    <p:blipFill>
                      <a:blip r:embed="rId5"/>
                      <a:stretch>
                        <a:fillRect/>
                      </a:stretch>
                    </p:blipFill>
                    <p:spPr>
                      <a:xfrm>
                        <a:off x="4229100" y="3321050"/>
                        <a:ext cx="685800" cy="215900"/>
                      </a:xfrm>
                      <a:prstGeom prst="rect">
                        <a:avLst/>
                      </a:prstGeom>
                      <a:noFill/>
                      <a:ln w="9525">
                        <a:noFill/>
                      </a:ln>
                    </p:spPr>
                  </p:pic>
                </p:oleObj>
              </mc:Fallback>
            </mc:AlternateContent>
          </a:graphicData>
        </a:graphic>
      </p:graphicFrame>
      <p:graphicFrame>
        <p:nvGraphicFramePr>
          <p:cNvPr id="17" name="Object 16">
            <a:hlinkClick r:id="" action="ppaction://ole?verb=0"/>
          </p:cNvPr>
          <p:cNvGraphicFramePr/>
          <p:nvPr/>
        </p:nvGraphicFramePr>
        <p:xfrm>
          <a:off x="4229100" y="3321050"/>
          <a:ext cx="685800" cy="215900"/>
        </p:xfrm>
        <a:graphic>
          <a:graphicData uri="http://schemas.openxmlformats.org/presentationml/2006/ole">
            <mc:AlternateContent xmlns:mc="http://schemas.openxmlformats.org/markup-compatibility/2006">
              <mc:Choice xmlns:v="urn:schemas-microsoft-com:vml" Requires="v">
                <p:oleObj spid="_x0000_s1079" r:id="rId11" imgW="2743200" imgH="5181600" progId="">
                  <p:embed/>
                </p:oleObj>
              </mc:Choice>
              <mc:Fallback>
                <p:oleObj r:id="rId11" imgW="2743200" imgH="5181600" progId="">
                  <p:embed/>
                  <p:pic>
                    <p:nvPicPr>
                      <p:cNvPr id="0" name=""/>
                      <p:cNvPicPr/>
                      <p:nvPr/>
                    </p:nvPicPr>
                    <p:blipFill>
                      <a:blip r:embed="rId5"/>
                      <a:stretch>
                        <a:fillRect/>
                      </a:stretch>
                    </p:blipFill>
                    <p:spPr>
                      <a:xfrm>
                        <a:off x="4229100" y="3321050"/>
                        <a:ext cx="685800" cy="215900"/>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741223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114300" rtlCol="0"/>
          <a:lstStyle/>
          <a:p>
            <a:pPr marL="1975485" eaLnBrk="1" fontAlgn="auto" hangingPunct="1">
              <a:spcBef>
                <a:spcPts val="0"/>
              </a:spcBef>
              <a:spcAft>
                <a:spcPts val="0"/>
              </a:spcAft>
              <a:defRPr/>
            </a:pPr>
            <a:r>
              <a:rPr spc="-15" dirty="0"/>
              <a:t>Aerial</a:t>
            </a:r>
            <a:r>
              <a:rPr spc="-90" dirty="0">
                <a:latin typeface="Times New Roman"/>
                <a:cs typeface="Times New Roman"/>
              </a:rPr>
              <a:t> </a:t>
            </a:r>
            <a:r>
              <a:rPr dirty="0"/>
              <a:t>View</a:t>
            </a:r>
            <a:r>
              <a:rPr spc="-70" dirty="0">
                <a:latin typeface="Times New Roman"/>
                <a:cs typeface="Times New Roman"/>
              </a:rPr>
              <a:t> </a:t>
            </a:r>
            <a:r>
              <a:rPr spc="-15" dirty="0"/>
              <a:t>of</a:t>
            </a:r>
            <a:r>
              <a:rPr spc="-85" dirty="0">
                <a:latin typeface="Times New Roman"/>
                <a:cs typeface="Times New Roman"/>
              </a:rPr>
              <a:t> </a:t>
            </a:r>
            <a:r>
              <a:rPr spc="-5" dirty="0"/>
              <a:t>Gol</a:t>
            </a:r>
            <a:r>
              <a:rPr dirty="0"/>
              <a:t>d</a:t>
            </a:r>
            <a:r>
              <a:rPr spc="-80" dirty="0">
                <a:latin typeface="Times New Roman"/>
                <a:cs typeface="Times New Roman"/>
              </a:rPr>
              <a:t> </a:t>
            </a:r>
            <a:r>
              <a:rPr spc="-20" dirty="0"/>
              <a:t>Ridge</a:t>
            </a:r>
          </a:p>
        </p:txBody>
      </p:sp>
      <p:sp>
        <p:nvSpPr>
          <p:cNvPr id="3" name="object 3"/>
          <p:cNvSpPr txBox="1"/>
          <p:nvPr/>
        </p:nvSpPr>
        <p:spPr>
          <a:xfrm>
            <a:off x="8482013" y="6305550"/>
            <a:ext cx="123825"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7</a:t>
            </a:r>
            <a:endParaRPr sz="1400">
              <a:latin typeface="Arial"/>
              <a:cs typeface="Arial"/>
            </a:endParaRPr>
          </a:p>
        </p:txBody>
      </p:sp>
      <p:sp>
        <p:nvSpPr>
          <p:cNvPr id="4" name="object 4"/>
          <p:cNvSpPr txBox="1"/>
          <p:nvPr/>
        </p:nvSpPr>
        <p:spPr>
          <a:xfrm>
            <a:off x="609600" y="1141413"/>
            <a:ext cx="7885113" cy="5354637"/>
          </a:xfrm>
          <a:prstGeom prst="rect">
            <a:avLst/>
          </a:prstGeom>
        </p:spPr>
        <p:txBody>
          <a:bodyPr lIns="0" tIns="0" rIns="0" bIns="0">
            <a:spAutoFit/>
          </a:bodyPr>
          <a:lstStyle/>
          <a:p>
            <a:pPr algn="r" fontAlgn="auto">
              <a:lnSpc>
                <a:spcPts val="1664"/>
              </a:lnSpc>
              <a:spcBef>
                <a:spcPts val="0"/>
              </a:spcBef>
              <a:spcAft>
                <a:spcPts val="0"/>
              </a:spcAft>
              <a:defRPr/>
            </a:pPr>
            <a:r>
              <a:rPr sz="1400" spc="-10" dirty="0">
                <a:latin typeface="Arial"/>
                <a:cs typeface="Arial"/>
              </a:rPr>
              <a:t>4</a:t>
            </a:r>
            <a:endParaRPr sz="1400">
              <a:latin typeface="Arial"/>
              <a:cs typeface="Arial"/>
            </a:endParaRPr>
          </a:p>
        </p:txBody>
      </p:sp>
      <p:sp>
        <p:nvSpPr>
          <p:cNvPr id="49157" name="object 5"/>
          <p:cNvSpPr>
            <a:spLocks noChangeArrowheads="1"/>
          </p:cNvSpPr>
          <p:nvPr/>
        </p:nvSpPr>
        <p:spPr bwMode="auto">
          <a:xfrm>
            <a:off x="609600" y="1141413"/>
            <a:ext cx="7848600" cy="5334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9158" name="object 6"/>
          <p:cNvSpPr>
            <a:spLocks/>
          </p:cNvSpPr>
          <p:nvPr/>
        </p:nvSpPr>
        <p:spPr bwMode="auto">
          <a:xfrm>
            <a:off x="596900" y="1128713"/>
            <a:ext cx="7874000" cy="5359400"/>
          </a:xfrm>
          <a:custGeom>
            <a:avLst/>
            <a:gdLst>
              <a:gd name="T0" fmla="*/ 7873745 w 7874000"/>
              <a:gd name="T1" fmla="*/ 0 h 5359400"/>
              <a:gd name="T2" fmla="*/ 0 w 7874000"/>
              <a:gd name="T3" fmla="*/ 0 h 5359400"/>
              <a:gd name="T4" fmla="*/ 0 w 7874000"/>
              <a:gd name="T5" fmla="*/ 5359145 h 5359400"/>
              <a:gd name="T6" fmla="*/ 7873745 w 7874000"/>
              <a:gd name="T7" fmla="*/ 5359145 h 5359400"/>
              <a:gd name="T8" fmla="*/ 7873745 w 7874000"/>
              <a:gd name="T9" fmla="*/ 5353043 h 5359400"/>
              <a:gd name="T10" fmla="*/ 12191 w 7874000"/>
              <a:gd name="T11" fmla="*/ 5353043 h 5359400"/>
              <a:gd name="T12" fmla="*/ 6095 w 7874000"/>
              <a:gd name="T13" fmla="*/ 5346185 h 5359400"/>
              <a:gd name="T14" fmla="*/ 12191 w 7874000"/>
              <a:gd name="T15" fmla="*/ 5346185 h 5359400"/>
              <a:gd name="T16" fmla="*/ 12191 w 7874000"/>
              <a:gd name="T17" fmla="*/ 12191 h 5359400"/>
              <a:gd name="T18" fmla="*/ 6095 w 7874000"/>
              <a:gd name="T19" fmla="*/ 12191 h 5359400"/>
              <a:gd name="T20" fmla="*/ 12191 w 7874000"/>
              <a:gd name="T21" fmla="*/ 6095 h 5359400"/>
              <a:gd name="T22" fmla="*/ 7873745 w 7874000"/>
              <a:gd name="T23" fmla="*/ 6095 h 5359400"/>
              <a:gd name="T24" fmla="*/ 7873745 w 7874000"/>
              <a:gd name="T25" fmla="*/ 0 h 5359400"/>
              <a:gd name="T26" fmla="*/ 12191 w 7874000"/>
              <a:gd name="T27" fmla="*/ 5346185 h 5359400"/>
              <a:gd name="T28" fmla="*/ 6095 w 7874000"/>
              <a:gd name="T29" fmla="*/ 5346185 h 5359400"/>
              <a:gd name="T30" fmla="*/ 12191 w 7874000"/>
              <a:gd name="T31" fmla="*/ 5353043 h 5359400"/>
              <a:gd name="T32" fmla="*/ 12191 w 7874000"/>
              <a:gd name="T33" fmla="*/ 5346185 h 5359400"/>
              <a:gd name="T34" fmla="*/ 7860788 w 7874000"/>
              <a:gd name="T35" fmla="*/ 5346185 h 5359400"/>
              <a:gd name="T36" fmla="*/ 12191 w 7874000"/>
              <a:gd name="T37" fmla="*/ 5346185 h 5359400"/>
              <a:gd name="T38" fmla="*/ 12191 w 7874000"/>
              <a:gd name="T39" fmla="*/ 5353043 h 5359400"/>
              <a:gd name="T40" fmla="*/ 7860788 w 7874000"/>
              <a:gd name="T41" fmla="*/ 5353043 h 5359400"/>
              <a:gd name="T42" fmla="*/ 7860788 w 7874000"/>
              <a:gd name="T43" fmla="*/ 5346185 h 5359400"/>
              <a:gd name="T44" fmla="*/ 7860788 w 7874000"/>
              <a:gd name="T45" fmla="*/ 6095 h 5359400"/>
              <a:gd name="T46" fmla="*/ 7860788 w 7874000"/>
              <a:gd name="T47" fmla="*/ 5353043 h 5359400"/>
              <a:gd name="T48" fmla="*/ 7867646 w 7874000"/>
              <a:gd name="T49" fmla="*/ 5346185 h 5359400"/>
              <a:gd name="T50" fmla="*/ 7873745 w 7874000"/>
              <a:gd name="T51" fmla="*/ 5346185 h 5359400"/>
              <a:gd name="T52" fmla="*/ 7873745 w 7874000"/>
              <a:gd name="T53" fmla="*/ 12191 h 5359400"/>
              <a:gd name="T54" fmla="*/ 7867646 w 7874000"/>
              <a:gd name="T55" fmla="*/ 12191 h 5359400"/>
              <a:gd name="T56" fmla="*/ 7860788 w 7874000"/>
              <a:gd name="T57" fmla="*/ 6095 h 5359400"/>
              <a:gd name="T58" fmla="*/ 7873745 w 7874000"/>
              <a:gd name="T59" fmla="*/ 5346185 h 5359400"/>
              <a:gd name="T60" fmla="*/ 7867646 w 7874000"/>
              <a:gd name="T61" fmla="*/ 5346185 h 5359400"/>
              <a:gd name="T62" fmla="*/ 7860788 w 7874000"/>
              <a:gd name="T63" fmla="*/ 5353043 h 5359400"/>
              <a:gd name="T64" fmla="*/ 7873745 w 7874000"/>
              <a:gd name="T65" fmla="*/ 5353043 h 5359400"/>
              <a:gd name="T66" fmla="*/ 7873745 w 7874000"/>
              <a:gd name="T67" fmla="*/ 5346185 h 5359400"/>
              <a:gd name="T68" fmla="*/ 12191 w 7874000"/>
              <a:gd name="T69" fmla="*/ 6095 h 5359400"/>
              <a:gd name="T70" fmla="*/ 6095 w 7874000"/>
              <a:gd name="T71" fmla="*/ 12191 h 5359400"/>
              <a:gd name="T72" fmla="*/ 12191 w 7874000"/>
              <a:gd name="T73" fmla="*/ 12191 h 5359400"/>
              <a:gd name="T74" fmla="*/ 12191 w 7874000"/>
              <a:gd name="T75" fmla="*/ 6095 h 5359400"/>
              <a:gd name="T76" fmla="*/ 7860788 w 7874000"/>
              <a:gd name="T77" fmla="*/ 6095 h 5359400"/>
              <a:gd name="T78" fmla="*/ 12191 w 7874000"/>
              <a:gd name="T79" fmla="*/ 6095 h 5359400"/>
              <a:gd name="T80" fmla="*/ 12191 w 7874000"/>
              <a:gd name="T81" fmla="*/ 12191 h 5359400"/>
              <a:gd name="T82" fmla="*/ 7860788 w 7874000"/>
              <a:gd name="T83" fmla="*/ 12191 h 5359400"/>
              <a:gd name="T84" fmla="*/ 7860788 w 7874000"/>
              <a:gd name="T85" fmla="*/ 6095 h 5359400"/>
              <a:gd name="T86" fmla="*/ 7873745 w 7874000"/>
              <a:gd name="T87" fmla="*/ 6095 h 5359400"/>
              <a:gd name="T88" fmla="*/ 7860788 w 7874000"/>
              <a:gd name="T89" fmla="*/ 6095 h 5359400"/>
              <a:gd name="T90" fmla="*/ 7867646 w 7874000"/>
              <a:gd name="T91" fmla="*/ 12191 h 5359400"/>
              <a:gd name="T92" fmla="*/ 7873745 w 7874000"/>
              <a:gd name="T93" fmla="*/ 12191 h 5359400"/>
              <a:gd name="T94" fmla="*/ 7873745 w 7874000"/>
              <a:gd name="T95" fmla="*/ 6095 h 5359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74000" h="5359400">
                <a:moveTo>
                  <a:pt x="7873745" y="0"/>
                </a:moveTo>
                <a:lnTo>
                  <a:pt x="0" y="0"/>
                </a:lnTo>
                <a:lnTo>
                  <a:pt x="0" y="5359145"/>
                </a:lnTo>
                <a:lnTo>
                  <a:pt x="7873745" y="5359145"/>
                </a:lnTo>
                <a:lnTo>
                  <a:pt x="7873745" y="5353043"/>
                </a:lnTo>
                <a:lnTo>
                  <a:pt x="12191" y="5353043"/>
                </a:lnTo>
                <a:lnTo>
                  <a:pt x="6095" y="5346185"/>
                </a:lnTo>
                <a:lnTo>
                  <a:pt x="12191" y="5346185"/>
                </a:lnTo>
                <a:lnTo>
                  <a:pt x="12191" y="12191"/>
                </a:lnTo>
                <a:lnTo>
                  <a:pt x="6095" y="12191"/>
                </a:lnTo>
                <a:lnTo>
                  <a:pt x="12191" y="6095"/>
                </a:lnTo>
                <a:lnTo>
                  <a:pt x="7873745" y="6095"/>
                </a:lnTo>
                <a:lnTo>
                  <a:pt x="7873745" y="0"/>
                </a:lnTo>
                <a:close/>
              </a:path>
              <a:path w="7874000" h="5359400">
                <a:moveTo>
                  <a:pt x="12191" y="5346185"/>
                </a:moveTo>
                <a:lnTo>
                  <a:pt x="6095" y="5346185"/>
                </a:lnTo>
                <a:lnTo>
                  <a:pt x="12191" y="5353043"/>
                </a:lnTo>
                <a:lnTo>
                  <a:pt x="12191" y="5346185"/>
                </a:lnTo>
                <a:close/>
              </a:path>
              <a:path w="7874000" h="5359400">
                <a:moveTo>
                  <a:pt x="7860788" y="5346185"/>
                </a:moveTo>
                <a:lnTo>
                  <a:pt x="12191" y="5346185"/>
                </a:lnTo>
                <a:lnTo>
                  <a:pt x="12191" y="5353043"/>
                </a:lnTo>
                <a:lnTo>
                  <a:pt x="7860788" y="5353043"/>
                </a:lnTo>
                <a:lnTo>
                  <a:pt x="7860788" y="5346185"/>
                </a:lnTo>
                <a:close/>
              </a:path>
              <a:path w="7874000" h="5359400">
                <a:moveTo>
                  <a:pt x="7860788" y="6095"/>
                </a:moveTo>
                <a:lnTo>
                  <a:pt x="7860788" y="5353043"/>
                </a:lnTo>
                <a:lnTo>
                  <a:pt x="7867646" y="5346185"/>
                </a:lnTo>
                <a:lnTo>
                  <a:pt x="7873745" y="5346185"/>
                </a:lnTo>
                <a:lnTo>
                  <a:pt x="7873745" y="12191"/>
                </a:lnTo>
                <a:lnTo>
                  <a:pt x="7867646" y="12191"/>
                </a:lnTo>
                <a:lnTo>
                  <a:pt x="7860788" y="6095"/>
                </a:lnTo>
                <a:close/>
              </a:path>
              <a:path w="7874000" h="5359400">
                <a:moveTo>
                  <a:pt x="7873745" y="5346185"/>
                </a:moveTo>
                <a:lnTo>
                  <a:pt x="7867646" y="5346185"/>
                </a:lnTo>
                <a:lnTo>
                  <a:pt x="7860788" y="5353043"/>
                </a:lnTo>
                <a:lnTo>
                  <a:pt x="7873745" y="5353043"/>
                </a:lnTo>
                <a:lnTo>
                  <a:pt x="7873745" y="5346185"/>
                </a:lnTo>
                <a:close/>
              </a:path>
              <a:path w="7874000" h="5359400">
                <a:moveTo>
                  <a:pt x="12191" y="6095"/>
                </a:moveTo>
                <a:lnTo>
                  <a:pt x="6095" y="12191"/>
                </a:lnTo>
                <a:lnTo>
                  <a:pt x="12191" y="12191"/>
                </a:lnTo>
                <a:lnTo>
                  <a:pt x="12191" y="6095"/>
                </a:lnTo>
                <a:close/>
              </a:path>
              <a:path w="7874000" h="5359400">
                <a:moveTo>
                  <a:pt x="7860788" y="6095"/>
                </a:moveTo>
                <a:lnTo>
                  <a:pt x="12191" y="6095"/>
                </a:lnTo>
                <a:lnTo>
                  <a:pt x="12191" y="12191"/>
                </a:lnTo>
                <a:lnTo>
                  <a:pt x="7860788" y="12191"/>
                </a:lnTo>
                <a:lnTo>
                  <a:pt x="7860788" y="6095"/>
                </a:lnTo>
                <a:close/>
              </a:path>
              <a:path w="7874000" h="5359400">
                <a:moveTo>
                  <a:pt x="7873745" y="6095"/>
                </a:moveTo>
                <a:lnTo>
                  <a:pt x="7860788" y="6095"/>
                </a:lnTo>
                <a:lnTo>
                  <a:pt x="7867646" y="12191"/>
                </a:lnTo>
                <a:lnTo>
                  <a:pt x="7873745" y="12191"/>
                </a:lnTo>
                <a:lnTo>
                  <a:pt x="7873745"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Tree>
    <p:extLst>
      <p:ext uri="{BB962C8B-B14F-4D97-AF65-F5344CB8AC3E}">
        <p14:creationId xmlns:p14="http://schemas.microsoft.com/office/powerpoint/2010/main" val="271508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object 2"/>
          <p:cNvSpPr>
            <a:spLocks noChangeArrowheads="1"/>
          </p:cNvSpPr>
          <p:nvPr/>
        </p:nvSpPr>
        <p:spPr bwMode="auto">
          <a:xfrm>
            <a:off x="5953125" y="989013"/>
            <a:ext cx="3190875" cy="2187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3" name="object 3"/>
          <p:cNvSpPr txBox="1">
            <a:spLocks noGrp="1"/>
          </p:cNvSpPr>
          <p:nvPr>
            <p:ph type="title"/>
          </p:nvPr>
        </p:nvSpPr>
        <p:spPr>
          <a:xfrm>
            <a:off x="312738" y="266700"/>
            <a:ext cx="8518525" cy="630942"/>
          </a:xfrm>
        </p:spPr>
        <p:txBody>
          <a:bodyPr tIns="76200" rtlCol="0">
            <a:normAutofit fontScale="90000"/>
          </a:bodyPr>
          <a:lstStyle/>
          <a:p>
            <a:pPr marL="2195830" algn="l" eaLnBrk="1" fontAlgn="auto" hangingPunct="1">
              <a:spcBef>
                <a:spcPts val="0"/>
              </a:spcBef>
              <a:spcAft>
                <a:spcPts val="0"/>
              </a:spcAft>
              <a:defRPr/>
            </a:pPr>
            <a:r>
              <a:rPr dirty="0"/>
              <a:t>Mining</a:t>
            </a:r>
            <a:r>
              <a:rPr spc="-80" dirty="0">
                <a:latin typeface="Times New Roman"/>
                <a:cs typeface="Times New Roman"/>
              </a:rPr>
              <a:t> </a:t>
            </a:r>
            <a:r>
              <a:rPr lang="en-IN" dirty="0" smtClean="0">
                <a:cs typeface="Times New Roman"/>
              </a:rPr>
              <a:t>steps</a:t>
            </a:r>
            <a:endParaRPr spc="-20" dirty="0"/>
          </a:p>
        </p:txBody>
      </p:sp>
      <p:sp>
        <p:nvSpPr>
          <p:cNvPr id="4" name="object 4"/>
          <p:cNvSpPr txBox="1"/>
          <p:nvPr/>
        </p:nvSpPr>
        <p:spPr>
          <a:xfrm>
            <a:off x="5915025" y="4668838"/>
            <a:ext cx="3228975" cy="2187575"/>
          </a:xfrm>
          <a:prstGeom prst="rect">
            <a:avLst/>
          </a:prstGeom>
        </p:spPr>
        <p:txBody>
          <a:bodyPr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US" altLang="en-US" sz="1400">
                <a:latin typeface="Arial" charset="0"/>
              </a:rPr>
              <a:t>48</a:t>
            </a:r>
          </a:p>
        </p:txBody>
      </p:sp>
      <p:sp>
        <p:nvSpPr>
          <p:cNvPr id="50181" name="object 5"/>
          <p:cNvSpPr>
            <a:spLocks noChangeArrowheads="1"/>
          </p:cNvSpPr>
          <p:nvPr/>
        </p:nvSpPr>
        <p:spPr bwMode="auto">
          <a:xfrm>
            <a:off x="0" y="912813"/>
            <a:ext cx="3276600" cy="21859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0182" name="object 6"/>
          <p:cNvSpPr>
            <a:spLocks noChangeArrowheads="1"/>
          </p:cNvSpPr>
          <p:nvPr/>
        </p:nvSpPr>
        <p:spPr bwMode="auto">
          <a:xfrm>
            <a:off x="1981200" y="3427413"/>
            <a:ext cx="3270250" cy="218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0183" name="object 7"/>
          <p:cNvSpPr>
            <a:spLocks noChangeArrowheads="1"/>
          </p:cNvSpPr>
          <p:nvPr/>
        </p:nvSpPr>
        <p:spPr bwMode="auto">
          <a:xfrm>
            <a:off x="5915025" y="4668838"/>
            <a:ext cx="3228975" cy="21875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8" name="object 8"/>
          <p:cNvSpPr txBox="1"/>
          <p:nvPr/>
        </p:nvSpPr>
        <p:spPr>
          <a:xfrm>
            <a:off x="536575" y="3197225"/>
            <a:ext cx="1266825" cy="279400"/>
          </a:xfrm>
          <a:prstGeom prst="rect">
            <a:avLst/>
          </a:prstGeom>
        </p:spPr>
        <p:txBody>
          <a:bodyPr lIns="0" tIns="0" rIns="0" bIns="0">
            <a:spAutoFit/>
          </a:bodyPr>
          <a:lstStyle/>
          <a:p>
            <a:pPr marL="12700" fontAlgn="auto">
              <a:spcBef>
                <a:spcPts val="0"/>
              </a:spcBef>
              <a:spcAft>
                <a:spcPts val="0"/>
              </a:spcAft>
              <a:defRPr/>
            </a:pPr>
            <a:r>
              <a:rPr sz="2000" b="1" spc="-10" dirty="0">
                <a:latin typeface="Arial"/>
                <a:cs typeface="Arial"/>
              </a:rPr>
              <a:t>Extraction</a:t>
            </a:r>
            <a:endParaRPr sz="2000">
              <a:latin typeface="Arial"/>
              <a:cs typeface="Arial"/>
            </a:endParaRPr>
          </a:p>
        </p:txBody>
      </p:sp>
      <p:sp>
        <p:nvSpPr>
          <p:cNvPr id="9" name="object 9"/>
          <p:cNvSpPr txBox="1"/>
          <p:nvPr/>
        </p:nvSpPr>
        <p:spPr>
          <a:xfrm>
            <a:off x="2746375" y="5711825"/>
            <a:ext cx="1011238" cy="279400"/>
          </a:xfrm>
          <a:prstGeom prst="rect">
            <a:avLst/>
          </a:prstGeom>
        </p:spPr>
        <p:txBody>
          <a:bodyPr lIns="0" tIns="0" rIns="0" bIns="0">
            <a:spAutoFit/>
          </a:bodyPr>
          <a:lstStyle/>
          <a:p>
            <a:pPr marL="12700" fontAlgn="auto">
              <a:spcBef>
                <a:spcPts val="0"/>
              </a:spcBef>
              <a:spcAft>
                <a:spcPts val="0"/>
              </a:spcAft>
              <a:defRPr/>
            </a:pPr>
            <a:r>
              <a:rPr sz="2000" b="1" spc="-20" dirty="0">
                <a:latin typeface="Arial"/>
                <a:cs typeface="Arial"/>
              </a:rPr>
              <a:t>Haulage</a:t>
            </a:r>
            <a:endParaRPr sz="2000">
              <a:latin typeface="Arial"/>
              <a:cs typeface="Arial"/>
            </a:endParaRPr>
          </a:p>
        </p:txBody>
      </p:sp>
      <p:sp>
        <p:nvSpPr>
          <p:cNvPr id="10" name="object 10"/>
          <p:cNvSpPr txBox="1"/>
          <p:nvPr/>
        </p:nvSpPr>
        <p:spPr>
          <a:xfrm>
            <a:off x="6480175" y="3273425"/>
            <a:ext cx="1962150" cy="279400"/>
          </a:xfrm>
          <a:prstGeom prst="rect">
            <a:avLst/>
          </a:prstGeom>
        </p:spPr>
        <p:txBody>
          <a:bodyPr lIns="0" tIns="0" rIns="0" bIns="0">
            <a:spAutoFit/>
          </a:bodyPr>
          <a:lstStyle/>
          <a:p>
            <a:pPr marL="12700" fontAlgn="auto">
              <a:spcBef>
                <a:spcPts val="0"/>
              </a:spcBef>
              <a:spcAft>
                <a:spcPts val="0"/>
              </a:spcAft>
              <a:defRPr/>
            </a:pPr>
            <a:r>
              <a:rPr sz="2000" b="1" spc="-95" dirty="0">
                <a:latin typeface="Arial"/>
                <a:cs typeface="Arial"/>
              </a:rPr>
              <a:t>W</a:t>
            </a:r>
            <a:r>
              <a:rPr sz="2000" b="1" spc="-15" dirty="0">
                <a:latin typeface="Arial"/>
                <a:cs typeface="Arial"/>
              </a:rPr>
              <a:t>aste</a:t>
            </a:r>
            <a:r>
              <a:rPr sz="2000" b="1" spc="50" dirty="0">
                <a:latin typeface="Times New Roman"/>
                <a:cs typeface="Times New Roman"/>
              </a:rPr>
              <a:t> </a:t>
            </a:r>
            <a:r>
              <a:rPr sz="2000" b="1" spc="-15" dirty="0">
                <a:latin typeface="Arial"/>
                <a:cs typeface="Arial"/>
              </a:rPr>
              <a:t>Stockpile</a:t>
            </a:r>
            <a:endParaRPr sz="2000">
              <a:latin typeface="Arial"/>
              <a:cs typeface="Arial"/>
            </a:endParaRPr>
          </a:p>
        </p:txBody>
      </p:sp>
      <p:sp>
        <p:nvSpPr>
          <p:cNvPr id="11" name="object 11"/>
          <p:cNvSpPr txBox="1"/>
          <p:nvPr/>
        </p:nvSpPr>
        <p:spPr>
          <a:xfrm>
            <a:off x="6327775" y="4340225"/>
            <a:ext cx="2084388" cy="279400"/>
          </a:xfrm>
          <a:prstGeom prst="rect">
            <a:avLst/>
          </a:prstGeom>
        </p:spPr>
        <p:txBody>
          <a:bodyPr lIns="0" tIns="0" rIns="0" bIns="0">
            <a:spAutoFit/>
          </a:bodyPr>
          <a:lstStyle/>
          <a:p>
            <a:pPr marL="12700" fontAlgn="auto">
              <a:spcBef>
                <a:spcPts val="0"/>
              </a:spcBef>
              <a:spcAft>
                <a:spcPts val="0"/>
              </a:spcAft>
              <a:defRPr/>
            </a:pPr>
            <a:r>
              <a:rPr sz="2000" b="1" spc="-20" dirty="0">
                <a:latin typeface="Arial"/>
                <a:cs typeface="Arial"/>
              </a:rPr>
              <a:t>Processin</a:t>
            </a:r>
            <a:r>
              <a:rPr sz="2000" b="1" spc="-15" dirty="0">
                <a:latin typeface="Arial"/>
                <a:cs typeface="Arial"/>
              </a:rPr>
              <a:t>g</a:t>
            </a:r>
            <a:r>
              <a:rPr sz="2000" b="1" spc="65" dirty="0">
                <a:latin typeface="Times New Roman"/>
                <a:cs typeface="Times New Roman"/>
              </a:rPr>
              <a:t> </a:t>
            </a:r>
            <a:r>
              <a:rPr sz="2000" b="1" spc="-15" dirty="0">
                <a:latin typeface="Arial"/>
                <a:cs typeface="Arial"/>
              </a:rPr>
              <a:t>Plant</a:t>
            </a:r>
            <a:endParaRPr sz="2000">
              <a:latin typeface="Arial"/>
              <a:cs typeface="Arial"/>
            </a:endParaRPr>
          </a:p>
        </p:txBody>
      </p:sp>
      <p:sp>
        <p:nvSpPr>
          <p:cNvPr id="50188" name="object 12"/>
          <p:cNvSpPr>
            <a:spLocks noChangeArrowheads="1"/>
          </p:cNvSpPr>
          <p:nvPr/>
        </p:nvSpPr>
        <p:spPr bwMode="auto">
          <a:xfrm>
            <a:off x="2139950" y="2727325"/>
            <a:ext cx="1524000" cy="104933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0189" name="object 13"/>
          <p:cNvSpPr>
            <a:spLocks noChangeArrowheads="1"/>
          </p:cNvSpPr>
          <p:nvPr/>
        </p:nvSpPr>
        <p:spPr bwMode="auto">
          <a:xfrm>
            <a:off x="4627563" y="2581275"/>
            <a:ext cx="2243137" cy="14573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0190" name="object 14"/>
          <p:cNvSpPr>
            <a:spLocks noChangeArrowheads="1"/>
          </p:cNvSpPr>
          <p:nvPr/>
        </p:nvSpPr>
        <p:spPr bwMode="auto">
          <a:xfrm>
            <a:off x="4743450" y="4545013"/>
            <a:ext cx="1627188" cy="11033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0191" name="object 15"/>
          <p:cNvSpPr>
            <a:spLocks/>
          </p:cNvSpPr>
          <p:nvPr/>
        </p:nvSpPr>
        <p:spPr bwMode="auto">
          <a:xfrm>
            <a:off x="5237163" y="2889250"/>
            <a:ext cx="633412" cy="393700"/>
          </a:xfrm>
          <a:custGeom>
            <a:avLst/>
            <a:gdLst>
              <a:gd name="T0" fmla="*/ 137845 w 633095"/>
              <a:gd name="T1" fmla="*/ 341375 h 393700"/>
              <a:gd name="T2" fmla="*/ 203453 w 633095"/>
              <a:gd name="T3" fmla="*/ 344423 h 393700"/>
              <a:gd name="T4" fmla="*/ 110489 w 633095"/>
              <a:gd name="T5" fmla="*/ 207263 h 393700"/>
              <a:gd name="T6" fmla="*/ 154577 w 633095"/>
              <a:gd name="T7" fmla="*/ 252983 h 393700"/>
              <a:gd name="T8" fmla="*/ 288035 w 633095"/>
              <a:gd name="T9" fmla="*/ 195071 h 393700"/>
              <a:gd name="T10" fmla="*/ 259305 w 633095"/>
              <a:gd name="T11" fmla="*/ 234695 h 393700"/>
              <a:gd name="T12" fmla="*/ 248411 w 633095"/>
              <a:gd name="T13" fmla="*/ 271271 h 393700"/>
              <a:gd name="T14" fmla="*/ 303275 w 633095"/>
              <a:gd name="T15" fmla="*/ 289559 h 393700"/>
              <a:gd name="T16" fmla="*/ 323849 w 633095"/>
              <a:gd name="T17" fmla="*/ 268223 h 393700"/>
              <a:gd name="T18" fmla="*/ 275081 w 633095"/>
              <a:gd name="T19" fmla="*/ 252983 h 393700"/>
              <a:gd name="T20" fmla="*/ 295655 w 633095"/>
              <a:gd name="T21" fmla="*/ 228599 h 393700"/>
              <a:gd name="T22" fmla="*/ 156971 w 633095"/>
              <a:gd name="T23" fmla="*/ 182879 h 393700"/>
              <a:gd name="T24" fmla="*/ 303275 w 633095"/>
              <a:gd name="T25" fmla="*/ 219455 h 393700"/>
              <a:gd name="T26" fmla="*/ 295655 w 633095"/>
              <a:gd name="T27" fmla="*/ 268223 h 393700"/>
              <a:gd name="T28" fmla="*/ 364235 w 633095"/>
              <a:gd name="T29" fmla="*/ 249935 h 393700"/>
              <a:gd name="T30" fmla="*/ 338327 w 633095"/>
              <a:gd name="T31" fmla="*/ 219455 h 393700"/>
              <a:gd name="T32" fmla="*/ 332993 w 633095"/>
              <a:gd name="T33" fmla="*/ 262127 h 393700"/>
              <a:gd name="T34" fmla="*/ 277537 w 633095"/>
              <a:gd name="T35" fmla="*/ 164591 h 393700"/>
              <a:gd name="T36" fmla="*/ 226751 w 633095"/>
              <a:gd name="T37" fmla="*/ 204215 h 393700"/>
              <a:gd name="T38" fmla="*/ 252983 w 633095"/>
              <a:gd name="T39" fmla="*/ 210311 h 393700"/>
              <a:gd name="T40" fmla="*/ 310022 w 633095"/>
              <a:gd name="T41" fmla="*/ 173735 h 393700"/>
              <a:gd name="T42" fmla="*/ 365288 w 633095"/>
              <a:gd name="T43" fmla="*/ 222503 h 393700"/>
              <a:gd name="T44" fmla="*/ 426760 w 633095"/>
              <a:gd name="T45" fmla="*/ 219455 h 393700"/>
              <a:gd name="T46" fmla="*/ 387857 w 633095"/>
              <a:gd name="T47" fmla="*/ 201167 h 393700"/>
              <a:gd name="T48" fmla="*/ 426719 w 633095"/>
              <a:gd name="T49" fmla="*/ 173735 h 393700"/>
              <a:gd name="T50" fmla="*/ 414527 w 633095"/>
              <a:gd name="T51" fmla="*/ 198119 h 393700"/>
              <a:gd name="T52" fmla="*/ 452257 w 633095"/>
              <a:gd name="T53" fmla="*/ 192023 h 393700"/>
              <a:gd name="T54" fmla="*/ 374031 w 633095"/>
              <a:gd name="T55" fmla="*/ 106679 h 393700"/>
              <a:gd name="T56" fmla="*/ 332688 w 633095"/>
              <a:gd name="T57" fmla="*/ 152399 h 393700"/>
              <a:gd name="T58" fmla="*/ 380550 w 633095"/>
              <a:gd name="T59" fmla="*/ 182879 h 393700"/>
              <a:gd name="T60" fmla="*/ 456845 w 633095"/>
              <a:gd name="T61" fmla="*/ 170687 h 393700"/>
              <a:gd name="T62" fmla="*/ 360425 w 633095"/>
              <a:gd name="T63" fmla="*/ 149351 h 393700"/>
              <a:gd name="T64" fmla="*/ 374141 w 633095"/>
              <a:gd name="T65" fmla="*/ 131063 h 393700"/>
              <a:gd name="T66" fmla="*/ 395593 w 633095"/>
              <a:gd name="T67" fmla="*/ 100583 h 393700"/>
              <a:gd name="T68" fmla="*/ 485393 w 633095"/>
              <a:gd name="T69" fmla="*/ 155447 h 393700"/>
              <a:gd name="T70" fmla="*/ 509777 w 633095"/>
              <a:gd name="T71" fmla="*/ 167639 h 393700"/>
              <a:gd name="T72" fmla="*/ 544067 w 633095"/>
              <a:gd name="T73" fmla="*/ 146303 h 393700"/>
              <a:gd name="T74" fmla="*/ 501395 w 633095"/>
              <a:gd name="T75" fmla="*/ 118871 h 393700"/>
              <a:gd name="T76" fmla="*/ 387758 w 633095"/>
              <a:gd name="T77" fmla="*/ 149351 h 393700"/>
              <a:gd name="T78" fmla="*/ 441921 w 633095"/>
              <a:gd name="T79" fmla="*/ 146303 h 393700"/>
              <a:gd name="T80" fmla="*/ 404882 w 633095"/>
              <a:gd name="T81" fmla="*/ 128015 h 393700"/>
              <a:gd name="T82" fmla="*/ 529589 w 633095"/>
              <a:gd name="T83" fmla="*/ 124967 h 393700"/>
              <a:gd name="T84" fmla="*/ 524187 w 633095"/>
              <a:gd name="T85" fmla="*/ 24383 h 393700"/>
              <a:gd name="T86" fmla="*/ 558725 w 633095"/>
              <a:gd name="T87" fmla="*/ 121919 h 393700"/>
              <a:gd name="T88" fmla="*/ 615968 w 633095"/>
              <a:gd name="T89" fmla="*/ 106679 h 393700"/>
              <a:gd name="T90" fmla="*/ 556259 w 633095"/>
              <a:gd name="T91" fmla="*/ 82295 h 393700"/>
              <a:gd name="T92" fmla="*/ 542543 w 633095"/>
              <a:gd name="T93" fmla="*/ 45719 h 393700"/>
              <a:gd name="T94" fmla="*/ 564641 w 633095"/>
              <a:gd name="T95" fmla="*/ 24383 h 393700"/>
              <a:gd name="T96" fmla="*/ 570246 w 633095"/>
              <a:gd name="T97" fmla="*/ 0 h 393700"/>
              <a:gd name="T98" fmla="*/ 437387 w 633095"/>
              <a:gd name="T99" fmla="*/ 100583 h 393700"/>
              <a:gd name="T100" fmla="*/ 488659 w 633095"/>
              <a:gd name="T101" fmla="*/ 54863 h 393700"/>
              <a:gd name="T102" fmla="*/ 603503 w 633095"/>
              <a:gd name="T103" fmla="*/ 76199 h 393700"/>
              <a:gd name="T104" fmla="*/ 580643 w 633095"/>
              <a:gd name="T105" fmla="*/ 100583 h 393700"/>
              <a:gd name="T106" fmla="*/ 631697 w 633095"/>
              <a:gd name="T107" fmla="*/ 57911 h 393700"/>
              <a:gd name="T108" fmla="*/ 582929 w 633095"/>
              <a:gd name="T109" fmla="*/ 33527 h 393700"/>
              <a:gd name="T110" fmla="*/ 610818 w 633095"/>
              <a:gd name="T111" fmla="*/ 24383 h 39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3095" h="393700">
                <a:moveTo>
                  <a:pt x="29717" y="256031"/>
                </a:moveTo>
                <a:lnTo>
                  <a:pt x="0" y="271271"/>
                </a:lnTo>
                <a:lnTo>
                  <a:pt x="115823" y="393191"/>
                </a:lnTo>
                <a:lnTo>
                  <a:pt x="147065" y="374903"/>
                </a:lnTo>
                <a:lnTo>
                  <a:pt x="137845" y="341375"/>
                </a:lnTo>
                <a:lnTo>
                  <a:pt x="106679" y="341375"/>
                </a:lnTo>
                <a:lnTo>
                  <a:pt x="29717" y="256031"/>
                </a:lnTo>
                <a:close/>
              </a:path>
              <a:path w="633095" h="393700">
                <a:moveTo>
                  <a:pt x="154577" y="252983"/>
                </a:moveTo>
                <a:lnTo>
                  <a:pt x="113537" y="252983"/>
                </a:lnTo>
                <a:lnTo>
                  <a:pt x="203453" y="344423"/>
                </a:lnTo>
                <a:lnTo>
                  <a:pt x="233171" y="326135"/>
                </a:lnTo>
                <a:lnTo>
                  <a:pt x="223366" y="292607"/>
                </a:lnTo>
                <a:lnTo>
                  <a:pt x="192785" y="292607"/>
                </a:lnTo>
                <a:lnTo>
                  <a:pt x="154577" y="252983"/>
                </a:lnTo>
                <a:close/>
              </a:path>
              <a:path w="633095" h="393700">
                <a:moveTo>
                  <a:pt x="110489" y="207263"/>
                </a:moveTo>
                <a:lnTo>
                  <a:pt x="76961" y="228599"/>
                </a:lnTo>
                <a:lnTo>
                  <a:pt x="106679" y="341375"/>
                </a:lnTo>
                <a:lnTo>
                  <a:pt x="137845" y="341375"/>
                </a:lnTo>
                <a:lnTo>
                  <a:pt x="113537" y="252983"/>
                </a:lnTo>
                <a:lnTo>
                  <a:pt x="154577" y="252983"/>
                </a:lnTo>
                <a:lnTo>
                  <a:pt x="110489" y="207263"/>
                </a:lnTo>
                <a:close/>
              </a:path>
              <a:path w="633095" h="393700">
                <a:moveTo>
                  <a:pt x="320248" y="188975"/>
                </a:moveTo>
                <a:lnTo>
                  <a:pt x="277367" y="188975"/>
                </a:lnTo>
                <a:lnTo>
                  <a:pt x="284987" y="192023"/>
                </a:lnTo>
                <a:lnTo>
                  <a:pt x="288035" y="195071"/>
                </a:lnTo>
                <a:lnTo>
                  <a:pt x="291083" y="201167"/>
                </a:lnTo>
                <a:lnTo>
                  <a:pt x="290136" y="207263"/>
                </a:lnTo>
                <a:lnTo>
                  <a:pt x="282062" y="216407"/>
                </a:lnTo>
                <a:lnTo>
                  <a:pt x="269560" y="225551"/>
                </a:lnTo>
                <a:lnTo>
                  <a:pt x="259305" y="234695"/>
                </a:lnTo>
                <a:lnTo>
                  <a:pt x="252221" y="243839"/>
                </a:lnTo>
                <a:lnTo>
                  <a:pt x="249173" y="249935"/>
                </a:lnTo>
                <a:lnTo>
                  <a:pt x="246887" y="252983"/>
                </a:lnTo>
                <a:lnTo>
                  <a:pt x="246887" y="268223"/>
                </a:lnTo>
                <a:lnTo>
                  <a:pt x="248411" y="271271"/>
                </a:lnTo>
                <a:lnTo>
                  <a:pt x="255330" y="283463"/>
                </a:lnTo>
                <a:lnTo>
                  <a:pt x="264548" y="292607"/>
                </a:lnTo>
                <a:lnTo>
                  <a:pt x="279010" y="295655"/>
                </a:lnTo>
                <a:lnTo>
                  <a:pt x="290773" y="295655"/>
                </a:lnTo>
                <a:lnTo>
                  <a:pt x="303275" y="289559"/>
                </a:lnTo>
                <a:lnTo>
                  <a:pt x="309371" y="286511"/>
                </a:lnTo>
                <a:lnTo>
                  <a:pt x="313943" y="280415"/>
                </a:lnTo>
                <a:lnTo>
                  <a:pt x="318515" y="277367"/>
                </a:lnTo>
                <a:lnTo>
                  <a:pt x="322325" y="271271"/>
                </a:lnTo>
                <a:lnTo>
                  <a:pt x="323849" y="268223"/>
                </a:lnTo>
                <a:lnTo>
                  <a:pt x="287273" y="268223"/>
                </a:lnTo>
                <a:lnTo>
                  <a:pt x="282701" y="265175"/>
                </a:lnTo>
                <a:lnTo>
                  <a:pt x="279653" y="265175"/>
                </a:lnTo>
                <a:lnTo>
                  <a:pt x="275081" y="256031"/>
                </a:lnTo>
                <a:lnTo>
                  <a:pt x="275081" y="252983"/>
                </a:lnTo>
                <a:lnTo>
                  <a:pt x="277367" y="246887"/>
                </a:lnTo>
                <a:lnTo>
                  <a:pt x="278129" y="243839"/>
                </a:lnTo>
                <a:lnTo>
                  <a:pt x="282701" y="240791"/>
                </a:lnTo>
                <a:lnTo>
                  <a:pt x="288797" y="234695"/>
                </a:lnTo>
                <a:lnTo>
                  <a:pt x="295655" y="228599"/>
                </a:lnTo>
                <a:lnTo>
                  <a:pt x="303275" y="219455"/>
                </a:lnTo>
                <a:lnTo>
                  <a:pt x="338327" y="219455"/>
                </a:lnTo>
                <a:lnTo>
                  <a:pt x="320248" y="188975"/>
                </a:lnTo>
                <a:close/>
              </a:path>
              <a:path w="633095" h="393700">
                <a:moveTo>
                  <a:pt x="185927" y="164591"/>
                </a:moveTo>
                <a:lnTo>
                  <a:pt x="156971" y="182879"/>
                </a:lnTo>
                <a:lnTo>
                  <a:pt x="192785" y="292607"/>
                </a:lnTo>
                <a:lnTo>
                  <a:pt x="223366" y="292607"/>
                </a:lnTo>
                <a:lnTo>
                  <a:pt x="185927" y="164591"/>
                </a:lnTo>
                <a:close/>
              </a:path>
              <a:path w="633095" h="393700">
                <a:moveTo>
                  <a:pt x="338327" y="219455"/>
                </a:moveTo>
                <a:lnTo>
                  <a:pt x="303275" y="219455"/>
                </a:lnTo>
                <a:lnTo>
                  <a:pt x="306323" y="225551"/>
                </a:lnTo>
                <a:lnTo>
                  <a:pt x="310133" y="231647"/>
                </a:lnTo>
                <a:lnTo>
                  <a:pt x="312419" y="237743"/>
                </a:lnTo>
                <a:lnTo>
                  <a:pt x="300227" y="265175"/>
                </a:lnTo>
                <a:lnTo>
                  <a:pt x="295655" y="268223"/>
                </a:lnTo>
                <a:lnTo>
                  <a:pt x="323849" y="268223"/>
                </a:lnTo>
                <a:lnTo>
                  <a:pt x="325373" y="265175"/>
                </a:lnTo>
                <a:lnTo>
                  <a:pt x="327659" y="256031"/>
                </a:lnTo>
                <a:lnTo>
                  <a:pt x="353567" y="256031"/>
                </a:lnTo>
                <a:lnTo>
                  <a:pt x="364235" y="249935"/>
                </a:lnTo>
                <a:lnTo>
                  <a:pt x="358901" y="246887"/>
                </a:lnTo>
                <a:lnTo>
                  <a:pt x="351281" y="240791"/>
                </a:lnTo>
                <a:lnTo>
                  <a:pt x="348233" y="234695"/>
                </a:lnTo>
                <a:lnTo>
                  <a:pt x="343661" y="228599"/>
                </a:lnTo>
                <a:lnTo>
                  <a:pt x="338327" y="219455"/>
                </a:lnTo>
                <a:close/>
              </a:path>
              <a:path w="633095" h="393700">
                <a:moveTo>
                  <a:pt x="353567" y="256031"/>
                </a:moveTo>
                <a:lnTo>
                  <a:pt x="327659" y="256031"/>
                </a:lnTo>
                <a:lnTo>
                  <a:pt x="327659" y="259079"/>
                </a:lnTo>
                <a:lnTo>
                  <a:pt x="329945" y="259079"/>
                </a:lnTo>
                <a:lnTo>
                  <a:pt x="332993" y="262127"/>
                </a:lnTo>
                <a:lnTo>
                  <a:pt x="335279" y="265175"/>
                </a:lnTo>
                <a:lnTo>
                  <a:pt x="337565" y="265175"/>
                </a:lnTo>
                <a:lnTo>
                  <a:pt x="353567" y="256031"/>
                </a:lnTo>
                <a:close/>
              </a:path>
              <a:path w="633095" h="393700">
                <a:moveTo>
                  <a:pt x="293633" y="164591"/>
                </a:moveTo>
                <a:lnTo>
                  <a:pt x="277537" y="164591"/>
                </a:lnTo>
                <a:lnTo>
                  <a:pt x="266316" y="167639"/>
                </a:lnTo>
                <a:lnTo>
                  <a:pt x="251969" y="176783"/>
                </a:lnTo>
                <a:lnTo>
                  <a:pt x="241175" y="182879"/>
                </a:lnTo>
                <a:lnTo>
                  <a:pt x="232928" y="192023"/>
                </a:lnTo>
                <a:lnTo>
                  <a:pt x="226751" y="204215"/>
                </a:lnTo>
                <a:lnTo>
                  <a:pt x="225197" y="216407"/>
                </a:lnTo>
                <a:lnTo>
                  <a:pt x="227075" y="228599"/>
                </a:lnTo>
                <a:lnTo>
                  <a:pt x="253745" y="219455"/>
                </a:lnTo>
                <a:lnTo>
                  <a:pt x="252983" y="213359"/>
                </a:lnTo>
                <a:lnTo>
                  <a:pt x="252983" y="210311"/>
                </a:lnTo>
                <a:lnTo>
                  <a:pt x="272033" y="192023"/>
                </a:lnTo>
                <a:lnTo>
                  <a:pt x="277367" y="188975"/>
                </a:lnTo>
                <a:lnTo>
                  <a:pt x="320248" y="188975"/>
                </a:lnTo>
                <a:lnTo>
                  <a:pt x="318440" y="185927"/>
                </a:lnTo>
                <a:lnTo>
                  <a:pt x="310022" y="173735"/>
                </a:lnTo>
                <a:lnTo>
                  <a:pt x="302463" y="167639"/>
                </a:lnTo>
                <a:lnTo>
                  <a:pt x="293633" y="164591"/>
                </a:lnTo>
                <a:close/>
              </a:path>
              <a:path w="633095" h="393700">
                <a:moveTo>
                  <a:pt x="383285" y="195071"/>
                </a:moveTo>
                <a:lnTo>
                  <a:pt x="358901" y="216407"/>
                </a:lnTo>
                <a:lnTo>
                  <a:pt x="365288" y="222503"/>
                </a:lnTo>
                <a:lnTo>
                  <a:pt x="376398" y="225551"/>
                </a:lnTo>
                <a:lnTo>
                  <a:pt x="390234" y="228599"/>
                </a:lnTo>
                <a:lnTo>
                  <a:pt x="401516" y="228599"/>
                </a:lnTo>
                <a:lnTo>
                  <a:pt x="413689" y="225551"/>
                </a:lnTo>
                <a:lnTo>
                  <a:pt x="426760" y="219455"/>
                </a:lnTo>
                <a:lnTo>
                  <a:pt x="437222" y="210311"/>
                </a:lnTo>
                <a:lnTo>
                  <a:pt x="442805" y="204215"/>
                </a:lnTo>
                <a:lnTo>
                  <a:pt x="403097" y="204215"/>
                </a:lnTo>
                <a:lnTo>
                  <a:pt x="392429" y="201167"/>
                </a:lnTo>
                <a:lnTo>
                  <a:pt x="387857" y="201167"/>
                </a:lnTo>
                <a:lnTo>
                  <a:pt x="383285" y="195071"/>
                </a:lnTo>
                <a:close/>
              </a:path>
              <a:path w="633095" h="393700">
                <a:moveTo>
                  <a:pt x="456845" y="170687"/>
                </a:moveTo>
                <a:lnTo>
                  <a:pt x="420623" y="170687"/>
                </a:lnTo>
                <a:lnTo>
                  <a:pt x="422909" y="173735"/>
                </a:lnTo>
                <a:lnTo>
                  <a:pt x="426719" y="173735"/>
                </a:lnTo>
                <a:lnTo>
                  <a:pt x="429767" y="179831"/>
                </a:lnTo>
                <a:lnTo>
                  <a:pt x="429767" y="182879"/>
                </a:lnTo>
                <a:lnTo>
                  <a:pt x="426719" y="188975"/>
                </a:lnTo>
                <a:lnTo>
                  <a:pt x="422147" y="195071"/>
                </a:lnTo>
                <a:lnTo>
                  <a:pt x="414527" y="198119"/>
                </a:lnTo>
                <a:lnTo>
                  <a:pt x="408431" y="201167"/>
                </a:lnTo>
                <a:lnTo>
                  <a:pt x="403097" y="204215"/>
                </a:lnTo>
                <a:lnTo>
                  <a:pt x="442805" y="204215"/>
                </a:lnTo>
                <a:lnTo>
                  <a:pt x="445597" y="201167"/>
                </a:lnTo>
                <a:lnTo>
                  <a:pt x="452257" y="192023"/>
                </a:lnTo>
                <a:lnTo>
                  <a:pt x="457575" y="176783"/>
                </a:lnTo>
                <a:lnTo>
                  <a:pt x="456845" y="170687"/>
                </a:lnTo>
                <a:close/>
              </a:path>
              <a:path w="633095" h="393700">
                <a:moveTo>
                  <a:pt x="395593" y="100583"/>
                </a:moveTo>
                <a:lnTo>
                  <a:pt x="385849" y="103631"/>
                </a:lnTo>
                <a:lnTo>
                  <a:pt x="374031" y="106679"/>
                </a:lnTo>
                <a:lnTo>
                  <a:pt x="359535" y="112775"/>
                </a:lnTo>
                <a:lnTo>
                  <a:pt x="348004" y="121919"/>
                </a:lnTo>
                <a:lnTo>
                  <a:pt x="339512" y="131063"/>
                </a:lnTo>
                <a:lnTo>
                  <a:pt x="333956" y="143255"/>
                </a:lnTo>
                <a:lnTo>
                  <a:pt x="332688" y="152399"/>
                </a:lnTo>
                <a:lnTo>
                  <a:pt x="335529" y="161543"/>
                </a:lnTo>
                <a:lnTo>
                  <a:pt x="343266" y="176783"/>
                </a:lnTo>
                <a:lnTo>
                  <a:pt x="353863" y="182879"/>
                </a:lnTo>
                <a:lnTo>
                  <a:pt x="369831" y="185927"/>
                </a:lnTo>
                <a:lnTo>
                  <a:pt x="380550" y="182879"/>
                </a:lnTo>
                <a:lnTo>
                  <a:pt x="394482" y="179831"/>
                </a:lnTo>
                <a:lnTo>
                  <a:pt x="411479" y="173735"/>
                </a:lnTo>
                <a:lnTo>
                  <a:pt x="416813" y="173735"/>
                </a:lnTo>
                <a:lnTo>
                  <a:pt x="420623" y="170687"/>
                </a:lnTo>
                <a:lnTo>
                  <a:pt x="456845" y="170687"/>
                </a:lnTo>
                <a:lnTo>
                  <a:pt x="456479" y="167639"/>
                </a:lnTo>
                <a:lnTo>
                  <a:pt x="451848" y="155447"/>
                </a:lnTo>
                <a:lnTo>
                  <a:pt x="365759" y="155447"/>
                </a:lnTo>
                <a:lnTo>
                  <a:pt x="361187" y="152399"/>
                </a:lnTo>
                <a:lnTo>
                  <a:pt x="360425" y="149351"/>
                </a:lnTo>
                <a:lnTo>
                  <a:pt x="358901" y="149351"/>
                </a:lnTo>
                <a:lnTo>
                  <a:pt x="358901" y="146303"/>
                </a:lnTo>
                <a:lnTo>
                  <a:pt x="361949" y="140207"/>
                </a:lnTo>
                <a:lnTo>
                  <a:pt x="366521" y="134111"/>
                </a:lnTo>
                <a:lnTo>
                  <a:pt x="374141" y="131063"/>
                </a:lnTo>
                <a:lnTo>
                  <a:pt x="379475" y="128015"/>
                </a:lnTo>
                <a:lnTo>
                  <a:pt x="404882" y="128015"/>
                </a:lnTo>
                <a:lnTo>
                  <a:pt x="419378" y="109727"/>
                </a:lnTo>
                <a:lnTo>
                  <a:pt x="408571" y="103631"/>
                </a:lnTo>
                <a:lnTo>
                  <a:pt x="395593" y="100583"/>
                </a:lnTo>
                <a:close/>
              </a:path>
              <a:path w="633095" h="393700">
                <a:moveTo>
                  <a:pt x="487462" y="94487"/>
                </a:moveTo>
                <a:lnTo>
                  <a:pt x="449579" y="94487"/>
                </a:lnTo>
                <a:lnTo>
                  <a:pt x="475487" y="137159"/>
                </a:lnTo>
                <a:lnTo>
                  <a:pt x="481583" y="146303"/>
                </a:lnTo>
                <a:lnTo>
                  <a:pt x="485393" y="155447"/>
                </a:lnTo>
                <a:lnTo>
                  <a:pt x="487679" y="155447"/>
                </a:lnTo>
                <a:lnTo>
                  <a:pt x="490727" y="161543"/>
                </a:lnTo>
                <a:lnTo>
                  <a:pt x="494537" y="164591"/>
                </a:lnTo>
                <a:lnTo>
                  <a:pt x="500633" y="167639"/>
                </a:lnTo>
                <a:lnTo>
                  <a:pt x="509777" y="167639"/>
                </a:lnTo>
                <a:lnTo>
                  <a:pt x="515111" y="164591"/>
                </a:lnTo>
                <a:lnTo>
                  <a:pt x="519683" y="164591"/>
                </a:lnTo>
                <a:lnTo>
                  <a:pt x="524322" y="161543"/>
                </a:lnTo>
                <a:lnTo>
                  <a:pt x="535330" y="155447"/>
                </a:lnTo>
                <a:lnTo>
                  <a:pt x="544067" y="146303"/>
                </a:lnTo>
                <a:lnTo>
                  <a:pt x="535794" y="134111"/>
                </a:lnTo>
                <a:lnTo>
                  <a:pt x="509777" y="134111"/>
                </a:lnTo>
                <a:lnTo>
                  <a:pt x="509015" y="131063"/>
                </a:lnTo>
                <a:lnTo>
                  <a:pt x="505967" y="128015"/>
                </a:lnTo>
                <a:lnTo>
                  <a:pt x="501395" y="118871"/>
                </a:lnTo>
                <a:lnTo>
                  <a:pt x="487462" y="94487"/>
                </a:lnTo>
                <a:close/>
              </a:path>
              <a:path w="633095" h="393700">
                <a:moveTo>
                  <a:pt x="427930" y="140207"/>
                </a:moveTo>
                <a:lnTo>
                  <a:pt x="418331" y="143255"/>
                </a:lnTo>
                <a:lnTo>
                  <a:pt x="405290" y="146303"/>
                </a:lnTo>
                <a:lnTo>
                  <a:pt x="387758" y="149351"/>
                </a:lnTo>
                <a:lnTo>
                  <a:pt x="373625" y="152399"/>
                </a:lnTo>
                <a:lnTo>
                  <a:pt x="365759" y="155447"/>
                </a:lnTo>
                <a:lnTo>
                  <a:pt x="451848" y="155447"/>
                </a:lnTo>
                <a:lnTo>
                  <a:pt x="450690" y="152399"/>
                </a:lnTo>
                <a:lnTo>
                  <a:pt x="441921" y="146303"/>
                </a:lnTo>
                <a:lnTo>
                  <a:pt x="427930" y="140207"/>
                </a:lnTo>
                <a:close/>
              </a:path>
              <a:path w="633095" h="393700">
                <a:moveTo>
                  <a:pt x="404882" y="128015"/>
                </a:moveTo>
                <a:lnTo>
                  <a:pt x="397001" y="128015"/>
                </a:lnTo>
                <a:lnTo>
                  <a:pt x="400049" y="134111"/>
                </a:lnTo>
                <a:lnTo>
                  <a:pt x="404882" y="128015"/>
                </a:lnTo>
                <a:close/>
              </a:path>
              <a:path w="633095" h="393700">
                <a:moveTo>
                  <a:pt x="529589" y="124967"/>
                </a:moveTo>
                <a:lnTo>
                  <a:pt x="525779" y="131063"/>
                </a:lnTo>
                <a:lnTo>
                  <a:pt x="521969" y="134111"/>
                </a:lnTo>
                <a:lnTo>
                  <a:pt x="535794" y="134111"/>
                </a:lnTo>
                <a:lnTo>
                  <a:pt x="529589" y="124967"/>
                </a:lnTo>
                <a:close/>
              </a:path>
              <a:path w="633095" h="393700">
                <a:moveTo>
                  <a:pt x="570246" y="0"/>
                </a:moveTo>
                <a:lnTo>
                  <a:pt x="559269" y="3047"/>
                </a:lnTo>
                <a:lnTo>
                  <a:pt x="546824" y="6095"/>
                </a:lnTo>
                <a:lnTo>
                  <a:pt x="532304" y="15239"/>
                </a:lnTo>
                <a:lnTo>
                  <a:pt x="524187" y="24383"/>
                </a:lnTo>
                <a:lnTo>
                  <a:pt x="517959" y="36575"/>
                </a:lnTo>
                <a:lnTo>
                  <a:pt x="513436" y="48767"/>
                </a:lnTo>
                <a:lnTo>
                  <a:pt x="513663" y="60959"/>
                </a:lnTo>
                <a:lnTo>
                  <a:pt x="529002" y="97535"/>
                </a:lnTo>
                <a:lnTo>
                  <a:pt x="558725" y="121919"/>
                </a:lnTo>
                <a:lnTo>
                  <a:pt x="569630" y="124967"/>
                </a:lnTo>
                <a:lnTo>
                  <a:pt x="581153" y="124967"/>
                </a:lnTo>
                <a:lnTo>
                  <a:pt x="593397" y="121919"/>
                </a:lnTo>
                <a:lnTo>
                  <a:pt x="606466" y="115823"/>
                </a:lnTo>
                <a:lnTo>
                  <a:pt x="615968" y="106679"/>
                </a:lnTo>
                <a:lnTo>
                  <a:pt x="621334" y="100583"/>
                </a:lnTo>
                <a:lnTo>
                  <a:pt x="580643" y="100583"/>
                </a:lnTo>
                <a:lnTo>
                  <a:pt x="566927" y="94487"/>
                </a:lnTo>
                <a:lnTo>
                  <a:pt x="560831" y="91439"/>
                </a:lnTo>
                <a:lnTo>
                  <a:pt x="556259" y="82295"/>
                </a:lnTo>
                <a:lnTo>
                  <a:pt x="579719" y="64007"/>
                </a:lnTo>
                <a:lnTo>
                  <a:pt x="547115" y="64007"/>
                </a:lnTo>
                <a:lnTo>
                  <a:pt x="542543" y="57911"/>
                </a:lnTo>
                <a:lnTo>
                  <a:pt x="541019" y="51815"/>
                </a:lnTo>
                <a:lnTo>
                  <a:pt x="542543" y="45719"/>
                </a:lnTo>
                <a:lnTo>
                  <a:pt x="544067" y="36575"/>
                </a:lnTo>
                <a:lnTo>
                  <a:pt x="547877" y="33527"/>
                </a:lnTo>
                <a:lnTo>
                  <a:pt x="553211" y="30479"/>
                </a:lnTo>
                <a:lnTo>
                  <a:pt x="559307" y="27431"/>
                </a:lnTo>
                <a:lnTo>
                  <a:pt x="564641" y="24383"/>
                </a:lnTo>
                <a:lnTo>
                  <a:pt x="610818" y="24383"/>
                </a:lnTo>
                <a:lnTo>
                  <a:pt x="601928" y="15239"/>
                </a:lnTo>
                <a:lnTo>
                  <a:pt x="591870" y="9143"/>
                </a:lnTo>
                <a:lnTo>
                  <a:pt x="580363" y="3047"/>
                </a:lnTo>
                <a:lnTo>
                  <a:pt x="570246" y="0"/>
                </a:lnTo>
                <a:close/>
              </a:path>
              <a:path w="633095" h="393700">
                <a:moveTo>
                  <a:pt x="443483" y="18287"/>
                </a:moveTo>
                <a:lnTo>
                  <a:pt x="425957" y="51815"/>
                </a:lnTo>
                <a:lnTo>
                  <a:pt x="437387" y="73151"/>
                </a:lnTo>
                <a:lnTo>
                  <a:pt x="425195" y="79247"/>
                </a:lnTo>
                <a:lnTo>
                  <a:pt x="437387" y="100583"/>
                </a:lnTo>
                <a:lnTo>
                  <a:pt x="449579" y="94487"/>
                </a:lnTo>
                <a:lnTo>
                  <a:pt x="487462" y="94487"/>
                </a:lnTo>
                <a:lnTo>
                  <a:pt x="477011" y="76199"/>
                </a:lnTo>
                <a:lnTo>
                  <a:pt x="496061" y="67055"/>
                </a:lnTo>
                <a:lnTo>
                  <a:pt x="488659" y="54863"/>
                </a:lnTo>
                <a:lnTo>
                  <a:pt x="464819" y="54863"/>
                </a:lnTo>
                <a:lnTo>
                  <a:pt x="443483" y="18287"/>
                </a:lnTo>
                <a:close/>
              </a:path>
              <a:path w="633095" h="393700">
                <a:moveTo>
                  <a:pt x="631697" y="57911"/>
                </a:moveTo>
                <a:lnTo>
                  <a:pt x="601979" y="70103"/>
                </a:lnTo>
                <a:lnTo>
                  <a:pt x="603503" y="76199"/>
                </a:lnTo>
                <a:lnTo>
                  <a:pt x="603503" y="82295"/>
                </a:lnTo>
                <a:lnTo>
                  <a:pt x="600455" y="88391"/>
                </a:lnTo>
                <a:lnTo>
                  <a:pt x="597407" y="91439"/>
                </a:lnTo>
                <a:lnTo>
                  <a:pt x="592835" y="94487"/>
                </a:lnTo>
                <a:lnTo>
                  <a:pt x="580643" y="100583"/>
                </a:lnTo>
                <a:lnTo>
                  <a:pt x="621334" y="100583"/>
                </a:lnTo>
                <a:lnTo>
                  <a:pt x="624018" y="97535"/>
                </a:lnTo>
                <a:lnTo>
                  <a:pt x="630880" y="85343"/>
                </a:lnTo>
                <a:lnTo>
                  <a:pt x="632729" y="73151"/>
                </a:lnTo>
                <a:lnTo>
                  <a:pt x="631697" y="57911"/>
                </a:lnTo>
                <a:close/>
              </a:path>
              <a:path w="633095" h="393700">
                <a:moveTo>
                  <a:pt x="610818" y="24383"/>
                </a:moveTo>
                <a:lnTo>
                  <a:pt x="564641" y="24383"/>
                </a:lnTo>
                <a:lnTo>
                  <a:pt x="571499" y="27431"/>
                </a:lnTo>
                <a:lnTo>
                  <a:pt x="577595" y="30479"/>
                </a:lnTo>
                <a:lnTo>
                  <a:pt x="582929" y="33527"/>
                </a:lnTo>
                <a:lnTo>
                  <a:pt x="587501" y="42671"/>
                </a:lnTo>
                <a:lnTo>
                  <a:pt x="547115" y="64007"/>
                </a:lnTo>
                <a:lnTo>
                  <a:pt x="579719" y="64007"/>
                </a:lnTo>
                <a:lnTo>
                  <a:pt x="618818" y="33527"/>
                </a:lnTo>
                <a:lnTo>
                  <a:pt x="610818" y="24383"/>
                </a:lnTo>
                <a:close/>
              </a:path>
              <a:path w="633095" h="393700">
                <a:moveTo>
                  <a:pt x="483107" y="45719"/>
                </a:moveTo>
                <a:lnTo>
                  <a:pt x="464819" y="54863"/>
                </a:lnTo>
                <a:lnTo>
                  <a:pt x="488659" y="54863"/>
                </a:lnTo>
                <a:lnTo>
                  <a:pt x="483107" y="4571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0192" name="object 16"/>
          <p:cNvSpPr>
            <a:spLocks/>
          </p:cNvSpPr>
          <p:nvPr/>
        </p:nvSpPr>
        <p:spPr bwMode="auto">
          <a:xfrm>
            <a:off x="5505450" y="4660900"/>
            <a:ext cx="338138" cy="288925"/>
          </a:xfrm>
          <a:custGeom>
            <a:avLst/>
            <a:gdLst>
              <a:gd name="T0" fmla="*/ 223083 w 337820"/>
              <a:gd name="T1" fmla="*/ 216571 h 288289"/>
              <a:gd name="T2" fmla="*/ 252195 w 337820"/>
              <a:gd name="T3" fmla="*/ 280928 h 288289"/>
              <a:gd name="T4" fmla="*/ 300860 w 337820"/>
              <a:gd name="T5" fmla="*/ 282973 h 288289"/>
              <a:gd name="T6" fmla="*/ 271012 w 337820"/>
              <a:gd name="T7" fmla="*/ 263143 h 288289"/>
              <a:gd name="T8" fmla="*/ 255772 w 337820"/>
              <a:gd name="T9" fmla="*/ 256285 h 288289"/>
              <a:gd name="T10" fmla="*/ 250438 w 337820"/>
              <a:gd name="T11" fmla="*/ 229615 h 288289"/>
              <a:gd name="T12" fmla="*/ 264916 w 337820"/>
              <a:gd name="T13" fmla="*/ 205231 h 288289"/>
              <a:gd name="T14" fmla="*/ 280918 w 337820"/>
              <a:gd name="T15" fmla="*/ 190753 h 288289"/>
              <a:gd name="T16" fmla="*/ 326282 w 337820"/>
              <a:gd name="T17" fmla="*/ 185290 h 288289"/>
              <a:gd name="T18" fmla="*/ 289913 w 337820"/>
              <a:gd name="T19" fmla="*/ 164367 h 288289"/>
              <a:gd name="T20" fmla="*/ 279394 w 337820"/>
              <a:gd name="T21" fmla="*/ 261619 h 288289"/>
              <a:gd name="T22" fmla="*/ 297710 w 337820"/>
              <a:gd name="T23" fmla="*/ 263143 h 288289"/>
              <a:gd name="T24" fmla="*/ 255010 w 337820"/>
              <a:gd name="T25" fmla="*/ 221233 h 288289"/>
              <a:gd name="T26" fmla="*/ 335864 w 337820"/>
              <a:gd name="T27" fmla="*/ 228853 h 288289"/>
              <a:gd name="T28" fmla="*/ 328492 w 337820"/>
              <a:gd name="T29" fmla="*/ 188467 h 288289"/>
              <a:gd name="T30" fmla="*/ 299206 w 337820"/>
              <a:gd name="T31" fmla="*/ 193039 h 288289"/>
              <a:gd name="T32" fmla="*/ 309874 w 337820"/>
              <a:gd name="T33" fmla="*/ 206755 h 288289"/>
              <a:gd name="T34" fmla="*/ 305302 w 337820"/>
              <a:gd name="T35" fmla="*/ 228853 h 288289"/>
              <a:gd name="T36" fmla="*/ 337297 w 337820"/>
              <a:gd name="T37" fmla="*/ 216000 h 288289"/>
              <a:gd name="T38" fmla="*/ 328492 w 337820"/>
              <a:gd name="T39" fmla="*/ 188467 h 288289"/>
              <a:gd name="T40" fmla="*/ 158236 w 337820"/>
              <a:gd name="T41" fmla="*/ 223519 h 288289"/>
              <a:gd name="T42" fmla="*/ 215386 w 337820"/>
              <a:gd name="T43" fmla="*/ 150367 h 288289"/>
              <a:gd name="T44" fmla="*/ 251962 w 337820"/>
              <a:gd name="T45" fmla="*/ 139699 h 288289"/>
              <a:gd name="T46" fmla="*/ 207766 w 337820"/>
              <a:gd name="T47" fmla="*/ 134365 h 288289"/>
              <a:gd name="T48" fmla="*/ 86700 w 337820"/>
              <a:gd name="T49" fmla="*/ 0 h 288289"/>
              <a:gd name="T50" fmla="*/ 0 w 337820"/>
              <a:gd name="T51" fmla="*/ 90806 h 288289"/>
              <a:gd name="T52" fmla="*/ 58785 w 337820"/>
              <a:gd name="T53" fmla="*/ 166963 h 288289"/>
              <a:gd name="T54" fmla="*/ 136965 w 337820"/>
              <a:gd name="T55" fmla="*/ 145011 h 288289"/>
              <a:gd name="T56" fmla="*/ 64568 w 337820"/>
              <a:gd name="T57" fmla="*/ 138740 h 288289"/>
              <a:gd name="T58" fmla="*/ 36941 w 337820"/>
              <a:gd name="T59" fmla="*/ 114433 h 288289"/>
              <a:gd name="T60" fmla="*/ 56149 w 337820"/>
              <a:gd name="T61" fmla="*/ 45807 h 288289"/>
              <a:gd name="T62" fmla="*/ 145928 w 337820"/>
              <a:gd name="T63" fmla="*/ 28689 h 288289"/>
              <a:gd name="T64" fmla="*/ 112015 w 337820"/>
              <a:gd name="T65" fmla="*/ 6106 h 288289"/>
              <a:gd name="T66" fmla="*/ 251353 w 337820"/>
              <a:gd name="T67" fmla="*/ 150367 h 288289"/>
              <a:gd name="T68" fmla="*/ 226816 w 337820"/>
              <a:gd name="T69" fmla="*/ 155701 h 288289"/>
              <a:gd name="T70" fmla="*/ 251353 w 337820"/>
              <a:gd name="T71" fmla="*/ 150367 h 288289"/>
              <a:gd name="T72" fmla="*/ 99408 w 337820"/>
              <a:gd name="T73" fmla="*/ 31790 h 288289"/>
              <a:gd name="T74" fmla="*/ 128716 w 337820"/>
              <a:gd name="T75" fmla="*/ 54855 h 288289"/>
              <a:gd name="T76" fmla="*/ 130567 w 337820"/>
              <a:gd name="T77" fmla="*/ 88187 h 288289"/>
              <a:gd name="T78" fmla="*/ 140320 w 337820"/>
              <a:gd name="T79" fmla="*/ 140708 h 288289"/>
              <a:gd name="T80" fmla="*/ 165582 w 337820"/>
              <a:gd name="T81" fmla="*/ 71926 h 288289"/>
              <a:gd name="T82" fmla="*/ 153946 w 337820"/>
              <a:gd name="T83" fmla="*/ 38429 h 288289"/>
              <a:gd name="T84" fmla="*/ 226816 w 337820"/>
              <a:gd name="T85" fmla="*/ 127507 h 288289"/>
              <a:gd name="T86" fmla="*/ 207766 w 337820"/>
              <a:gd name="T87" fmla="*/ 134365 h 288289"/>
              <a:gd name="T88" fmla="*/ 235960 w 337820"/>
              <a:gd name="T89" fmla="*/ 129031 h 288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7820" h="288289">
                <a:moveTo>
                  <a:pt x="289913" y="164367"/>
                </a:moveTo>
                <a:lnTo>
                  <a:pt x="245395" y="179680"/>
                </a:lnTo>
                <a:lnTo>
                  <a:pt x="223083" y="216571"/>
                </a:lnTo>
                <a:lnTo>
                  <a:pt x="220733" y="228612"/>
                </a:lnTo>
                <a:lnTo>
                  <a:pt x="220840" y="240687"/>
                </a:lnTo>
                <a:lnTo>
                  <a:pt x="252195" y="280928"/>
                </a:lnTo>
                <a:lnTo>
                  <a:pt x="274952" y="287761"/>
                </a:lnTo>
                <a:lnTo>
                  <a:pt x="289120" y="287386"/>
                </a:lnTo>
                <a:lnTo>
                  <a:pt x="300860" y="282973"/>
                </a:lnTo>
                <a:lnTo>
                  <a:pt x="312160" y="275335"/>
                </a:lnTo>
                <a:lnTo>
                  <a:pt x="297710" y="263143"/>
                </a:lnTo>
                <a:lnTo>
                  <a:pt x="271012" y="263143"/>
                </a:lnTo>
                <a:lnTo>
                  <a:pt x="266440" y="262381"/>
                </a:lnTo>
                <a:lnTo>
                  <a:pt x="262630" y="260095"/>
                </a:lnTo>
                <a:lnTo>
                  <a:pt x="255772" y="256285"/>
                </a:lnTo>
                <a:lnTo>
                  <a:pt x="251962" y="250951"/>
                </a:lnTo>
                <a:lnTo>
                  <a:pt x="248914" y="237235"/>
                </a:lnTo>
                <a:lnTo>
                  <a:pt x="250438" y="229615"/>
                </a:lnTo>
                <a:lnTo>
                  <a:pt x="255010" y="221233"/>
                </a:lnTo>
                <a:lnTo>
                  <a:pt x="292274" y="221233"/>
                </a:lnTo>
                <a:lnTo>
                  <a:pt x="264916" y="205231"/>
                </a:lnTo>
                <a:lnTo>
                  <a:pt x="268726" y="197611"/>
                </a:lnTo>
                <a:lnTo>
                  <a:pt x="274060" y="193039"/>
                </a:lnTo>
                <a:lnTo>
                  <a:pt x="280918" y="190753"/>
                </a:lnTo>
                <a:lnTo>
                  <a:pt x="287014" y="188467"/>
                </a:lnTo>
                <a:lnTo>
                  <a:pt x="328492" y="188467"/>
                </a:lnTo>
                <a:lnTo>
                  <a:pt x="326282" y="185290"/>
                </a:lnTo>
                <a:lnTo>
                  <a:pt x="315988" y="176264"/>
                </a:lnTo>
                <a:lnTo>
                  <a:pt x="301283" y="167161"/>
                </a:lnTo>
                <a:lnTo>
                  <a:pt x="289913" y="164367"/>
                </a:lnTo>
                <a:close/>
              </a:path>
              <a:path w="337820" h="288289">
                <a:moveTo>
                  <a:pt x="287776" y="254761"/>
                </a:moveTo>
                <a:lnTo>
                  <a:pt x="283204" y="259333"/>
                </a:lnTo>
                <a:lnTo>
                  <a:pt x="279394" y="261619"/>
                </a:lnTo>
                <a:lnTo>
                  <a:pt x="274822" y="262381"/>
                </a:lnTo>
                <a:lnTo>
                  <a:pt x="271012" y="263143"/>
                </a:lnTo>
                <a:lnTo>
                  <a:pt x="297710" y="263143"/>
                </a:lnTo>
                <a:lnTo>
                  <a:pt x="287776" y="254761"/>
                </a:lnTo>
                <a:close/>
              </a:path>
              <a:path w="337820" h="288289">
                <a:moveTo>
                  <a:pt x="292274" y="221233"/>
                </a:moveTo>
                <a:lnTo>
                  <a:pt x="255010" y="221233"/>
                </a:lnTo>
                <a:lnTo>
                  <a:pt x="327689" y="251970"/>
                </a:lnTo>
                <a:lnTo>
                  <a:pt x="333012" y="239489"/>
                </a:lnTo>
                <a:lnTo>
                  <a:pt x="335864" y="228853"/>
                </a:lnTo>
                <a:lnTo>
                  <a:pt x="305302" y="228853"/>
                </a:lnTo>
                <a:lnTo>
                  <a:pt x="292274" y="221233"/>
                </a:lnTo>
                <a:close/>
              </a:path>
              <a:path w="337820" h="288289">
                <a:moveTo>
                  <a:pt x="328492" y="188467"/>
                </a:moveTo>
                <a:lnTo>
                  <a:pt x="287014" y="188467"/>
                </a:lnTo>
                <a:lnTo>
                  <a:pt x="293110" y="189229"/>
                </a:lnTo>
                <a:lnTo>
                  <a:pt x="299206" y="193039"/>
                </a:lnTo>
                <a:lnTo>
                  <a:pt x="304540" y="196087"/>
                </a:lnTo>
                <a:lnTo>
                  <a:pt x="308350" y="200659"/>
                </a:lnTo>
                <a:lnTo>
                  <a:pt x="309874" y="206755"/>
                </a:lnTo>
                <a:lnTo>
                  <a:pt x="311398" y="213613"/>
                </a:lnTo>
                <a:lnTo>
                  <a:pt x="309874" y="220471"/>
                </a:lnTo>
                <a:lnTo>
                  <a:pt x="305302" y="228853"/>
                </a:lnTo>
                <a:lnTo>
                  <a:pt x="335864" y="228853"/>
                </a:lnTo>
                <a:lnTo>
                  <a:pt x="336221" y="227521"/>
                </a:lnTo>
                <a:lnTo>
                  <a:pt x="337297" y="216000"/>
                </a:lnTo>
                <a:lnTo>
                  <a:pt x="336221" y="204861"/>
                </a:lnTo>
                <a:lnTo>
                  <a:pt x="332811" y="194677"/>
                </a:lnTo>
                <a:lnTo>
                  <a:pt x="328492" y="188467"/>
                </a:lnTo>
                <a:close/>
              </a:path>
              <a:path w="337820" h="288289">
                <a:moveTo>
                  <a:pt x="191002" y="105409"/>
                </a:moveTo>
                <a:lnTo>
                  <a:pt x="131566" y="208279"/>
                </a:lnTo>
                <a:lnTo>
                  <a:pt x="158236" y="223519"/>
                </a:lnTo>
                <a:lnTo>
                  <a:pt x="178133" y="189634"/>
                </a:lnTo>
                <a:lnTo>
                  <a:pt x="186817" y="175464"/>
                </a:lnTo>
                <a:lnTo>
                  <a:pt x="215386" y="150367"/>
                </a:lnTo>
                <a:lnTo>
                  <a:pt x="251353" y="150367"/>
                </a:lnTo>
                <a:lnTo>
                  <a:pt x="255772" y="146557"/>
                </a:lnTo>
                <a:lnTo>
                  <a:pt x="251962" y="139699"/>
                </a:lnTo>
                <a:lnTo>
                  <a:pt x="246628" y="135127"/>
                </a:lnTo>
                <a:lnTo>
                  <a:pt x="245409" y="134365"/>
                </a:lnTo>
                <a:lnTo>
                  <a:pt x="207766" y="134365"/>
                </a:lnTo>
                <a:lnTo>
                  <a:pt x="216148" y="119887"/>
                </a:lnTo>
                <a:lnTo>
                  <a:pt x="191002" y="105409"/>
                </a:lnTo>
                <a:close/>
              </a:path>
              <a:path w="337820" h="288289">
                <a:moveTo>
                  <a:pt x="86700" y="0"/>
                </a:moveTo>
                <a:lnTo>
                  <a:pt x="37693" y="16556"/>
                </a:lnTo>
                <a:lnTo>
                  <a:pt x="13456" y="46735"/>
                </a:lnTo>
                <a:lnTo>
                  <a:pt x="0" y="90806"/>
                </a:lnTo>
                <a:lnTo>
                  <a:pt x="509" y="103043"/>
                </a:lnTo>
                <a:lnTo>
                  <a:pt x="22536" y="144784"/>
                </a:lnTo>
                <a:lnTo>
                  <a:pt x="58785" y="166963"/>
                </a:lnTo>
                <a:lnTo>
                  <a:pt x="82178" y="170495"/>
                </a:lnTo>
                <a:lnTo>
                  <a:pt x="94842" y="169382"/>
                </a:lnTo>
                <a:lnTo>
                  <a:pt x="136965" y="145011"/>
                </a:lnTo>
                <a:lnTo>
                  <a:pt x="140320" y="140708"/>
                </a:lnTo>
                <a:lnTo>
                  <a:pt x="76235" y="140708"/>
                </a:lnTo>
                <a:lnTo>
                  <a:pt x="64568" y="138740"/>
                </a:lnTo>
                <a:lnTo>
                  <a:pt x="51972" y="132841"/>
                </a:lnTo>
                <a:lnTo>
                  <a:pt x="43324" y="125293"/>
                </a:lnTo>
                <a:lnTo>
                  <a:pt x="36941" y="114433"/>
                </a:lnTo>
                <a:lnTo>
                  <a:pt x="32569" y="99340"/>
                </a:lnTo>
                <a:lnTo>
                  <a:pt x="33546" y="87835"/>
                </a:lnTo>
                <a:lnTo>
                  <a:pt x="56149" y="45807"/>
                </a:lnTo>
                <a:lnTo>
                  <a:pt x="87353" y="30230"/>
                </a:lnTo>
                <a:lnTo>
                  <a:pt x="147197" y="30230"/>
                </a:lnTo>
                <a:lnTo>
                  <a:pt x="145928" y="28689"/>
                </a:lnTo>
                <a:lnTo>
                  <a:pt x="135667" y="19725"/>
                </a:lnTo>
                <a:lnTo>
                  <a:pt x="123084" y="11491"/>
                </a:lnTo>
                <a:lnTo>
                  <a:pt x="112015" y="6106"/>
                </a:lnTo>
                <a:lnTo>
                  <a:pt x="100125" y="2340"/>
                </a:lnTo>
                <a:lnTo>
                  <a:pt x="86700" y="0"/>
                </a:lnTo>
                <a:close/>
              </a:path>
              <a:path w="337820" h="288289">
                <a:moveTo>
                  <a:pt x="251353" y="150367"/>
                </a:moveTo>
                <a:lnTo>
                  <a:pt x="215386" y="150367"/>
                </a:lnTo>
                <a:lnTo>
                  <a:pt x="223006" y="153415"/>
                </a:lnTo>
                <a:lnTo>
                  <a:pt x="226816" y="155701"/>
                </a:lnTo>
                <a:lnTo>
                  <a:pt x="230626" y="160273"/>
                </a:lnTo>
                <a:lnTo>
                  <a:pt x="233674" y="165607"/>
                </a:lnTo>
                <a:lnTo>
                  <a:pt x="251353" y="150367"/>
                </a:lnTo>
                <a:close/>
              </a:path>
              <a:path w="337820" h="288289">
                <a:moveTo>
                  <a:pt x="147197" y="30230"/>
                </a:moveTo>
                <a:lnTo>
                  <a:pt x="87353" y="30230"/>
                </a:lnTo>
                <a:lnTo>
                  <a:pt x="99408" y="31790"/>
                </a:lnTo>
                <a:lnTo>
                  <a:pt x="111232" y="36965"/>
                </a:lnTo>
                <a:lnTo>
                  <a:pt x="121573" y="44713"/>
                </a:lnTo>
                <a:lnTo>
                  <a:pt x="128716" y="54855"/>
                </a:lnTo>
                <a:lnTo>
                  <a:pt x="132965" y="68262"/>
                </a:lnTo>
                <a:lnTo>
                  <a:pt x="133039" y="77481"/>
                </a:lnTo>
                <a:lnTo>
                  <a:pt x="130567" y="88187"/>
                </a:lnTo>
                <a:lnTo>
                  <a:pt x="108108" y="126511"/>
                </a:lnTo>
                <a:lnTo>
                  <a:pt x="76235" y="140708"/>
                </a:lnTo>
                <a:lnTo>
                  <a:pt x="140320" y="140708"/>
                </a:lnTo>
                <a:lnTo>
                  <a:pt x="160100" y="107638"/>
                </a:lnTo>
                <a:lnTo>
                  <a:pt x="165697" y="83609"/>
                </a:lnTo>
                <a:lnTo>
                  <a:pt x="165582" y="71926"/>
                </a:lnTo>
                <a:lnTo>
                  <a:pt x="163563" y="60422"/>
                </a:lnTo>
                <a:lnTo>
                  <a:pt x="159799" y="48992"/>
                </a:lnTo>
                <a:lnTo>
                  <a:pt x="153946" y="38429"/>
                </a:lnTo>
                <a:lnTo>
                  <a:pt x="147197" y="30230"/>
                </a:lnTo>
                <a:close/>
              </a:path>
              <a:path w="337820" h="288289">
                <a:moveTo>
                  <a:pt x="231388" y="127507"/>
                </a:moveTo>
                <a:lnTo>
                  <a:pt x="226816" y="127507"/>
                </a:lnTo>
                <a:lnTo>
                  <a:pt x="222244" y="128269"/>
                </a:lnTo>
                <a:lnTo>
                  <a:pt x="215386" y="130555"/>
                </a:lnTo>
                <a:lnTo>
                  <a:pt x="207766" y="134365"/>
                </a:lnTo>
                <a:lnTo>
                  <a:pt x="245409" y="134365"/>
                </a:lnTo>
                <a:lnTo>
                  <a:pt x="240532" y="131317"/>
                </a:lnTo>
                <a:lnTo>
                  <a:pt x="235960" y="129031"/>
                </a:lnTo>
                <a:lnTo>
                  <a:pt x="231388" y="12750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Tree>
    <p:extLst>
      <p:ext uri="{BB962C8B-B14F-4D97-AF65-F5344CB8AC3E}">
        <p14:creationId xmlns:p14="http://schemas.microsoft.com/office/powerpoint/2010/main" val="3827187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8" y="266700"/>
            <a:ext cx="8518525" cy="707886"/>
          </a:xfrm>
        </p:spPr>
        <p:txBody>
          <a:bodyPr tIns="152400" rtlCol="0">
            <a:normAutofit fontScale="90000"/>
          </a:bodyPr>
          <a:lstStyle/>
          <a:p>
            <a:pPr marL="3939540" eaLnBrk="1" fontAlgn="auto" hangingPunct="1">
              <a:spcBef>
                <a:spcPts val="0"/>
              </a:spcBef>
              <a:spcAft>
                <a:spcPts val="0"/>
              </a:spcAft>
              <a:defRPr/>
            </a:pPr>
            <a:r>
              <a:rPr lang="en-IN" dirty="0" smtClean="0"/>
              <a:t>Waste deposals</a:t>
            </a:r>
            <a:endParaRPr spc="-20" dirty="0"/>
          </a:p>
        </p:txBody>
      </p:sp>
      <p:sp>
        <p:nvSpPr>
          <p:cNvPr id="3" name="object 3"/>
          <p:cNvSpPr txBox="1"/>
          <p:nvPr/>
        </p:nvSpPr>
        <p:spPr>
          <a:xfrm>
            <a:off x="8383588" y="6305550"/>
            <a:ext cx="223837"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49</a:t>
            </a:r>
            <a:endParaRPr sz="1400">
              <a:latin typeface="Arial"/>
              <a:cs typeface="Arial"/>
            </a:endParaRPr>
          </a:p>
        </p:txBody>
      </p:sp>
      <p:sp>
        <p:nvSpPr>
          <p:cNvPr id="51204" name="object 4"/>
          <p:cNvSpPr>
            <a:spLocks noChangeArrowheads="1"/>
          </p:cNvSpPr>
          <p:nvPr/>
        </p:nvSpPr>
        <p:spPr bwMode="auto">
          <a:xfrm>
            <a:off x="304800" y="379413"/>
            <a:ext cx="3225800" cy="21859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05" name="object 5"/>
          <p:cNvSpPr>
            <a:spLocks noChangeArrowheads="1"/>
          </p:cNvSpPr>
          <p:nvPr/>
        </p:nvSpPr>
        <p:spPr bwMode="auto">
          <a:xfrm>
            <a:off x="4495800" y="1217613"/>
            <a:ext cx="3492500" cy="21859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06" name="object 6"/>
          <p:cNvSpPr>
            <a:spLocks noChangeArrowheads="1"/>
          </p:cNvSpPr>
          <p:nvPr/>
        </p:nvSpPr>
        <p:spPr bwMode="auto">
          <a:xfrm>
            <a:off x="3109913" y="1587500"/>
            <a:ext cx="1993900" cy="8350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07" name="object 7"/>
          <p:cNvSpPr>
            <a:spLocks noChangeArrowheads="1"/>
          </p:cNvSpPr>
          <p:nvPr/>
        </p:nvSpPr>
        <p:spPr bwMode="auto">
          <a:xfrm>
            <a:off x="457200" y="3427413"/>
            <a:ext cx="3408363" cy="21875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08" name="object 8"/>
          <p:cNvSpPr>
            <a:spLocks noChangeArrowheads="1"/>
          </p:cNvSpPr>
          <p:nvPr/>
        </p:nvSpPr>
        <p:spPr bwMode="auto">
          <a:xfrm>
            <a:off x="3402013" y="2800350"/>
            <a:ext cx="1616075" cy="10922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09" name="object 9"/>
          <p:cNvSpPr>
            <a:spLocks noChangeArrowheads="1"/>
          </p:cNvSpPr>
          <p:nvPr/>
        </p:nvSpPr>
        <p:spPr bwMode="auto">
          <a:xfrm>
            <a:off x="609600" y="2132013"/>
            <a:ext cx="2362200" cy="40005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10" name="object 10"/>
          <p:cNvSpPr>
            <a:spLocks noChangeArrowheads="1"/>
          </p:cNvSpPr>
          <p:nvPr/>
        </p:nvSpPr>
        <p:spPr bwMode="auto">
          <a:xfrm>
            <a:off x="5791200" y="2970213"/>
            <a:ext cx="2209800" cy="4000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1" name="object 11"/>
          <p:cNvSpPr txBox="1">
            <a:spLocks noGrp="1"/>
          </p:cNvSpPr>
          <p:nvPr>
            <p:ph type="body" idx="1"/>
          </p:nvPr>
        </p:nvSpPr>
        <p:spPr/>
        <p:txBody>
          <a:bodyPr tIns="830041"/>
          <a:lstStyle/>
          <a:p>
            <a:pPr marL="309563" eaLnBrk="1" hangingPunct="1">
              <a:spcBef>
                <a:spcPct val="0"/>
              </a:spcBef>
            </a:pPr>
            <a:r>
              <a:rPr lang="en-US" altLang="en-US" smtClean="0">
                <a:latin typeface="Arial" charset="0"/>
                <a:cs typeface="Arial" charset="0"/>
              </a:rPr>
              <a:t>Processing</a:t>
            </a:r>
            <a:r>
              <a:rPr lang="en-US" altLang="en-US" smtClean="0">
                <a:latin typeface="Times New Roman" pitchFamily="18" charset="0"/>
                <a:cs typeface="Times New Roman" pitchFamily="18" charset="0"/>
              </a:rPr>
              <a:t> </a:t>
            </a:r>
            <a:r>
              <a:rPr lang="en-US" altLang="en-US" smtClean="0">
                <a:latin typeface="Arial" charset="0"/>
                <a:cs typeface="Arial" charset="0"/>
              </a:rPr>
              <a:t>Plant</a:t>
            </a:r>
          </a:p>
          <a:p>
            <a:pPr marL="309563" eaLnBrk="1" hangingPunct="1">
              <a:lnSpc>
                <a:spcPct val="250000"/>
              </a:lnSpc>
              <a:spcBef>
                <a:spcPts val="600"/>
              </a:spcBef>
            </a:pPr>
            <a:r>
              <a:rPr lang="en-US" altLang="en-US" smtClean="0">
                <a:latin typeface="Arial" charset="0"/>
                <a:cs typeface="Arial" charset="0"/>
              </a:rPr>
              <a:t>Tailings</a:t>
            </a:r>
            <a:r>
              <a:rPr lang="en-US" altLang="en-US" smtClean="0">
                <a:latin typeface="Times New Roman" pitchFamily="18" charset="0"/>
                <a:cs typeface="Times New Roman" pitchFamily="18" charset="0"/>
              </a:rPr>
              <a:t> </a:t>
            </a:r>
            <a:r>
              <a:rPr lang="en-US" altLang="en-US" smtClean="0">
                <a:latin typeface="Arial" charset="0"/>
                <a:cs typeface="Arial" charset="0"/>
              </a:rPr>
              <a:t>Pipeline</a:t>
            </a:r>
            <a:r>
              <a:rPr lang="en-US" altLang="en-US" smtClean="0">
                <a:latin typeface="Times New Roman" pitchFamily="18" charset="0"/>
                <a:cs typeface="Times New Roman" pitchFamily="18" charset="0"/>
              </a:rPr>
              <a:t> </a:t>
            </a:r>
            <a:r>
              <a:rPr lang="en-US" altLang="en-US" smtClean="0">
                <a:latin typeface="Arial" charset="0"/>
                <a:cs typeface="Arial" charset="0"/>
              </a:rPr>
              <a:t>Tailings</a:t>
            </a:r>
            <a:r>
              <a:rPr lang="en-US" altLang="en-US" smtClean="0">
                <a:latin typeface="Times New Roman" pitchFamily="18" charset="0"/>
                <a:cs typeface="Times New Roman" pitchFamily="18" charset="0"/>
              </a:rPr>
              <a:t> </a:t>
            </a:r>
            <a:r>
              <a:rPr lang="en-US" altLang="en-US" smtClean="0">
                <a:latin typeface="Arial" charset="0"/>
                <a:cs typeface="Arial" charset="0"/>
              </a:rPr>
              <a:t>Disposal</a:t>
            </a:r>
          </a:p>
        </p:txBody>
      </p:sp>
      <p:sp>
        <p:nvSpPr>
          <p:cNvPr id="51212" name="object 12"/>
          <p:cNvSpPr>
            <a:spLocks noChangeArrowheads="1"/>
          </p:cNvSpPr>
          <p:nvPr/>
        </p:nvSpPr>
        <p:spPr bwMode="auto">
          <a:xfrm>
            <a:off x="4953000" y="4113213"/>
            <a:ext cx="3400425" cy="21875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1213" name="object 13"/>
          <p:cNvSpPr>
            <a:spLocks noChangeArrowheads="1"/>
          </p:cNvSpPr>
          <p:nvPr/>
        </p:nvSpPr>
        <p:spPr bwMode="auto">
          <a:xfrm>
            <a:off x="762000" y="5180013"/>
            <a:ext cx="1828800" cy="40005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4" name="object 14"/>
          <p:cNvSpPr txBox="1"/>
          <p:nvPr/>
        </p:nvSpPr>
        <p:spPr>
          <a:xfrm>
            <a:off x="841375" y="5254625"/>
            <a:ext cx="1584325" cy="279400"/>
          </a:xfrm>
          <a:prstGeom prst="rect">
            <a:avLst/>
          </a:prstGeom>
        </p:spPr>
        <p:txBody>
          <a:bodyPr lIns="0" tIns="0" rIns="0" bIns="0">
            <a:spAutoFit/>
          </a:bodyPr>
          <a:lstStyle/>
          <a:p>
            <a:pPr marL="12700" fontAlgn="auto">
              <a:spcBef>
                <a:spcPts val="0"/>
              </a:spcBef>
              <a:spcAft>
                <a:spcPts val="0"/>
              </a:spcAft>
              <a:defRPr/>
            </a:pPr>
            <a:r>
              <a:rPr sz="2000" b="1" spc="-170" dirty="0">
                <a:latin typeface="Arial"/>
                <a:cs typeface="Arial"/>
              </a:rPr>
              <a:t>T</a:t>
            </a:r>
            <a:r>
              <a:rPr sz="2000" b="1" spc="-20" dirty="0">
                <a:latin typeface="Arial"/>
                <a:cs typeface="Arial"/>
              </a:rPr>
              <a:t>a</a:t>
            </a:r>
            <a:r>
              <a:rPr sz="2000" b="1" spc="-10" dirty="0">
                <a:latin typeface="Arial"/>
                <a:cs typeface="Arial"/>
              </a:rPr>
              <a:t>ilings</a:t>
            </a:r>
            <a:r>
              <a:rPr sz="2000" b="1" spc="40" dirty="0">
                <a:latin typeface="Times New Roman"/>
                <a:cs typeface="Times New Roman"/>
              </a:rPr>
              <a:t> </a:t>
            </a:r>
            <a:r>
              <a:rPr sz="2000" b="1" spc="-20" dirty="0">
                <a:latin typeface="Arial"/>
                <a:cs typeface="Arial"/>
              </a:rPr>
              <a:t>Dam</a:t>
            </a:r>
            <a:endParaRPr sz="2000">
              <a:latin typeface="Arial"/>
              <a:cs typeface="Arial"/>
            </a:endParaRPr>
          </a:p>
        </p:txBody>
      </p:sp>
      <p:sp>
        <p:nvSpPr>
          <p:cNvPr id="51215" name="object 15"/>
          <p:cNvSpPr>
            <a:spLocks noChangeArrowheads="1"/>
          </p:cNvSpPr>
          <p:nvPr/>
        </p:nvSpPr>
        <p:spPr bwMode="auto">
          <a:xfrm>
            <a:off x="3408363" y="4330700"/>
            <a:ext cx="2206625" cy="8842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8157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tIns="135355" rtlCol="0"/>
          <a:lstStyle/>
          <a:p>
            <a:pPr marL="1527810" eaLnBrk="1" fontAlgn="auto" hangingPunct="1">
              <a:spcBef>
                <a:spcPts val="0"/>
              </a:spcBef>
              <a:spcAft>
                <a:spcPts val="0"/>
              </a:spcAft>
              <a:defRPr/>
            </a:pPr>
            <a:r>
              <a:rPr sz="3200" spc="-15" dirty="0"/>
              <a:t>Dredging</a:t>
            </a:r>
            <a:r>
              <a:rPr sz="3200" spc="-80" dirty="0">
                <a:latin typeface="Times New Roman"/>
                <a:cs typeface="Times New Roman"/>
              </a:rPr>
              <a:t> </a:t>
            </a:r>
            <a:r>
              <a:rPr sz="3200" spc="-15" dirty="0"/>
              <a:t>as</a:t>
            </a:r>
            <a:r>
              <a:rPr sz="3200" spc="-75" dirty="0">
                <a:latin typeface="Times New Roman"/>
                <a:cs typeface="Times New Roman"/>
              </a:rPr>
              <a:t> </a:t>
            </a:r>
            <a:r>
              <a:rPr sz="3200" spc="-15" dirty="0"/>
              <a:t>a</a:t>
            </a:r>
            <a:r>
              <a:rPr sz="3200" spc="-75" dirty="0">
                <a:latin typeface="Times New Roman"/>
                <a:cs typeface="Times New Roman"/>
              </a:rPr>
              <a:t> </a:t>
            </a:r>
            <a:r>
              <a:rPr sz="3200" spc="-15" dirty="0"/>
              <a:t>remedial</a:t>
            </a:r>
            <a:r>
              <a:rPr sz="3200" spc="-80" dirty="0">
                <a:latin typeface="Times New Roman"/>
                <a:cs typeface="Times New Roman"/>
              </a:rPr>
              <a:t> </a:t>
            </a:r>
            <a:r>
              <a:rPr sz="3200" spc="-20" dirty="0"/>
              <a:t>measure</a:t>
            </a:r>
            <a:r>
              <a:rPr sz="3200" b="0" spc="-30" dirty="0"/>
              <a:t>…</a:t>
            </a:r>
            <a:endParaRPr sz="3200"/>
          </a:p>
        </p:txBody>
      </p:sp>
      <p:sp>
        <p:nvSpPr>
          <p:cNvPr id="35844" name="object 4"/>
          <p:cNvSpPr>
            <a:spLocks noChangeArrowheads="1"/>
          </p:cNvSpPr>
          <p:nvPr/>
        </p:nvSpPr>
        <p:spPr bwMode="auto">
          <a:xfrm>
            <a:off x="381000" y="4113213"/>
            <a:ext cx="3695700" cy="2438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 name="object 5"/>
          <p:cNvSpPr txBox="1"/>
          <p:nvPr/>
        </p:nvSpPr>
        <p:spPr>
          <a:xfrm>
            <a:off x="4727575" y="1384300"/>
            <a:ext cx="3638550" cy="4147289"/>
          </a:xfrm>
          <a:prstGeom prst="rect">
            <a:avLst/>
          </a:prstGeom>
        </p:spPr>
        <p:txBody>
          <a:bodyPr lIns="0" tIns="0" rIns="0" bIns="0">
            <a:spAutoFit/>
          </a:bodyPr>
          <a:lstStyle>
            <a:lvl1pPr marL="355600" indent="-342900">
              <a:tabLst>
                <a:tab pos="355600" algn="l"/>
              </a:tabLst>
              <a:defRPr>
                <a:solidFill>
                  <a:schemeClr val="tx1"/>
                </a:solidFill>
                <a:latin typeface="Calibri" pitchFamily="34" charset="0"/>
              </a:defRPr>
            </a:lvl1pPr>
            <a:lvl2pPr marL="742950" indent="-28575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marL="12700" indent="0">
              <a:buClr>
                <a:srgbClr val="010000"/>
              </a:buClr>
            </a:pPr>
            <a:endParaRPr lang="en-US" altLang="en-US" sz="2800" dirty="0">
              <a:latin typeface="Arial Narrow" pitchFamily="34" charset="0"/>
              <a:ea typeface="Arial Narrow" pitchFamily="34" charset="0"/>
              <a:cs typeface="Arial Narrow" pitchFamily="34" charset="0"/>
            </a:endParaRPr>
          </a:p>
          <a:p>
            <a:pPr>
              <a:spcBef>
                <a:spcPts val="675"/>
              </a:spcBef>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To</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reduce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flooding</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and</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vegetation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dieback,</a:t>
            </a:r>
          </a:p>
          <a:p>
            <a:pPr>
              <a:spcBef>
                <a:spcPts val="675"/>
              </a:spcBef>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Dredge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20Mt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of</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sediment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per</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year,</a:t>
            </a:r>
          </a:p>
          <a:p>
            <a:pPr>
              <a:spcBef>
                <a:spcPts val="675"/>
              </a:spcBef>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Vegetation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recovery</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has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improved</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since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the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commencement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of</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dredging.</a:t>
            </a:r>
          </a:p>
        </p:txBody>
      </p:sp>
      <p:sp>
        <p:nvSpPr>
          <p:cNvPr id="35846" name="object 6"/>
          <p:cNvSpPr>
            <a:spLocks noChangeArrowheads="1"/>
          </p:cNvSpPr>
          <p:nvPr/>
        </p:nvSpPr>
        <p:spPr bwMode="auto">
          <a:xfrm>
            <a:off x="457200" y="1446213"/>
            <a:ext cx="3352800" cy="2362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17046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bject 2"/>
          <p:cNvSpPr>
            <a:spLocks noChangeArrowheads="1"/>
          </p:cNvSpPr>
          <p:nvPr/>
        </p:nvSpPr>
        <p:spPr bwMode="auto">
          <a:xfrm>
            <a:off x="5105400" y="303213"/>
            <a:ext cx="3400425" cy="6324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5299" name="object 3"/>
          <p:cNvSpPr>
            <a:spLocks noChangeArrowheads="1"/>
          </p:cNvSpPr>
          <p:nvPr/>
        </p:nvSpPr>
        <p:spPr bwMode="auto">
          <a:xfrm>
            <a:off x="381000" y="150813"/>
            <a:ext cx="3733800" cy="1143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 name="object 4"/>
          <p:cNvSpPr txBox="1"/>
          <p:nvPr/>
        </p:nvSpPr>
        <p:spPr>
          <a:xfrm>
            <a:off x="735013" y="249238"/>
            <a:ext cx="3025775" cy="1004887"/>
          </a:xfrm>
          <a:prstGeom prst="rect">
            <a:avLst/>
          </a:prstGeom>
        </p:spPr>
        <p:txBody>
          <a:bodyPr lIns="0" tIns="0" rIns="0" bIns="0">
            <a:spAutoFit/>
          </a:bodyPr>
          <a:lstStyle>
            <a:lvl1pPr marL="593725" indent="-581025">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3600" b="1">
                <a:latin typeface="Arial Narrow" pitchFamily="34" charset="0"/>
                <a:ea typeface="Arial Narrow" pitchFamily="34" charset="0"/>
                <a:cs typeface="Arial Narrow" pitchFamily="34" charset="0"/>
              </a:rPr>
              <a:t>Deep</a:t>
            </a:r>
            <a:r>
              <a:rPr lang="en-US" altLang="en-US" sz="3600" b="1">
                <a:latin typeface="Times New Roman" pitchFamily="18" charset="0"/>
                <a:cs typeface="Times New Roman" pitchFamily="18" charset="0"/>
              </a:rPr>
              <a:t> </a:t>
            </a:r>
            <a:r>
              <a:rPr lang="en-US" altLang="en-US" sz="3600" b="1">
                <a:latin typeface="Arial Narrow" pitchFamily="34" charset="0"/>
                <a:ea typeface="Arial Narrow" pitchFamily="34" charset="0"/>
                <a:cs typeface="Arial Narrow" pitchFamily="34" charset="0"/>
              </a:rPr>
              <a:t>Sea</a:t>
            </a:r>
            <a:r>
              <a:rPr lang="en-US" altLang="en-US" sz="3600" b="1">
                <a:latin typeface="Times New Roman" pitchFamily="18" charset="0"/>
                <a:cs typeface="Times New Roman" pitchFamily="18" charset="0"/>
              </a:rPr>
              <a:t> </a:t>
            </a:r>
            <a:r>
              <a:rPr lang="en-US" altLang="en-US" sz="3600" b="1">
                <a:latin typeface="Arial Narrow" pitchFamily="34" charset="0"/>
                <a:ea typeface="Arial Narrow" pitchFamily="34" charset="0"/>
                <a:cs typeface="Arial Narrow" pitchFamily="34" charset="0"/>
              </a:rPr>
              <a:t>Mining</a:t>
            </a:r>
            <a:r>
              <a:rPr lang="en-US" altLang="en-US" sz="3600" b="1">
                <a:latin typeface="Times New Roman" pitchFamily="18" charset="0"/>
                <a:cs typeface="Times New Roman" pitchFamily="18" charset="0"/>
              </a:rPr>
              <a:t> </a:t>
            </a:r>
            <a:r>
              <a:rPr lang="en-US" altLang="en-US" sz="3600" b="1">
                <a:latin typeface="Arial Narrow" pitchFamily="34" charset="0"/>
                <a:ea typeface="Arial Narrow" pitchFamily="34" charset="0"/>
                <a:cs typeface="Arial Narrow" pitchFamily="34" charset="0"/>
              </a:rPr>
              <a:t>Process…</a:t>
            </a:r>
            <a:endParaRPr lang="en-US" altLang="en-US" sz="3600">
              <a:latin typeface="Arial Narrow" pitchFamily="34" charset="0"/>
              <a:ea typeface="Arial Narrow" pitchFamily="34" charset="0"/>
              <a:cs typeface="Arial Narrow" pitchFamily="34" charset="0"/>
            </a:endParaRPr>
          </a:p>
        </p:txBody>
      </p:sp>
      <p:sp>
        <p:nvSpPr>
          <p:cNvPr id="55301" name="object 5"/>
          <p:cNvSpPr>
            <a:spLocks/>
          </p:cNvSpPr>
          <p:nvPr/>
        </p:nvSpPr>
        <p:spPr bwMode="auto">
          <a:xfrm>
            <a:off x="2584450" y="5630863"/>
            <a:ext cx="2224088" cy="936625"/>
          </a:xfrm>
          <a:custGeom>
            <a:avLst/>
            <a:gdLst>
              <a:gd name="T0" fmla="*/ 2222753 w 2223135"/>
              <a:gd name="T1" fmla="*/ 0 h 936625"/>
              <a:gd name="T2" fmla="*/ 0 w 2223135"/>
              <a:gd name="T3" fmla="*/ 0 h 936625"/>
              <a:gd name="T4" fmla="*/ 0 w 2223135"/>
              <a:gd name="T5" fmla="*/ 936497 h 936625"/>
              <a:gd name="T6" fmla="*/ 2222753 w 2223135"/>
              <a:gd name="T7" fmla="*/ 936497 h 936625"/>
              <a:gd name="T8" fmla="*/ 2222753 w 2223135"/>
              <a:gd name="T9" fmla="*/ 930401 h 936625"/>
              <a:gd name="T10" fmla="*/ 12953 w 2223135"/>
              <a:gd name="T11" fmla="*/ 930401 h 936625"/>
              <a:gd name="T12" fmla="*/ 6095 w 2223135"/>
              <a:gd name="T13" fmla="*/ 924305 h 936625"/>
              <a:gd name="T14" fmla="*/ 12953 w 2223135"/>
              <a:gd name="T15" fmla="*/ 924305 h 936625"/>
              <a:gd name="T16" fmla="*/ 12953 w 2223135"/>
              <a:gd name="T17" fmla="*/ 12953 h 936625"/>
              <a:gd name="T18" fmla="*/ 6095 w 2223135"/>
              <a:gd name="T19" fmla="*/ 12953 h 936625"/>
              <a:gd name="T20" fmla="*/ 12953 w 2223135"/>
              <a:gd name="T21" fmla="*/ 6095 h 936625"/>
              <a:gd name="T22" fmla="*/ 2222753 w 2223135"/>
              <a:gd name="T23" fmla="*/ 6095 h 936625"/>
              <a:gd name="T24" fmla="*/ 2222753 w 2223135"/>
              <a:gd name="T25" fmla="*/ 0 h 936625"/>
              <a:gd name="T26" fmla="*/ 12953 w 2223135"/>
              <a:gd name="T27" fmla="*/ 924305 h 936625"/>
              <a:gd name="T28" fmla="*/ 6095 w 2223135"/>
              <a:gd name="T29" fmla="*/ 924305 h 936625"/>
              <a:gd name="T30" fmla="*/ 12953 w 2223135"/>
              <a:gd name="T31" fmla="*/ 930401 h 936625"/>
              <a:gd name="T32" fmla="*/ 12953 w 2223135"/>
              <a:gd name="T33" fmla="*/ 924305 h 936625"/>
              <a:gd name="T34" fmla="*/ 2209799 w 2223135"/>
              <a:gd name="T35" fmla="*/ 924305 h 936625"/>
              <a:gd name="T36" fmla="*/ 12953 w 2223135"/>
              <a:gd name="T37" fmla="*/ 924305 h 936625"/>
              <a:gd name="T38" fmla="*/ 12953 w 2223135"/>
              <a:gd name="T39" fmla="*/ 930401 h 936625"/>
              <a:gd name="T40" fmla="*/ 2209799 w 2223135"/>
              <a:gd name="T41" fmla="*/ 930401 h 936625"/>
              <a:gd name="T42" fmla="*/ 2209799 w 2223135"/>
              <a:gd name="T43" fmla="*/ 924305 h 936625"/>
              <a:gd name="T44" fmla="*/ 2209799 w 2223135"/>
              <a:gd name="T45" fmla="*/ 6095 h 936625"/>
              <a:gd name="T46" fmla="*/ 2209799 w 2223135"/>
              <a:gd name="T47" fmla="*/ 930401 h 936625"/>
              <a:gd name="T48" fmla="*/ 2215895 w 2223135"/>
              <a:gd name="T49" fmla="*/ 924305 h 936625"/>
              <a:gd name="T50" fmla="*/ 2222753 w 2223135"/>
              <a:gd name="T51" fmla="*/ 924305 h 936625"/>
              <a:gd name="T52" fmla="*/ 2222753 w 2223135"/>
              <a:gd name="T53" fmla="*/ 12953 h 936625"/>
              <a:gd name="T54" fmla="*/ 2215895 w 2223135"/>
              <a:gd name="T55" fmla="*/ 12953 h 936625"/>
              <a:gd name="T56" fmla="*/ 2209799 w 2223135"/>
              <a:gd name="T57" fmla="*/ 6095 h 936625"/>
              <a:gd name="T58" fmla="*/ 2222753 w 2223135"/>
              <a:gd name="T59" fmla="*/ 924305 h 936625"/>
              <a:gd name="T60" fmla="*/ 2215895 w 2223135"/>
              <a:gd name="T61" fmla="*/ 924305 h 936625"/>
              <a:gd name="T62" fmla="*/ 2209799 w 2223135"/>
              <a:gd name="T63" fmla="*/ 930401 h 936625"/>
              <a:gd name="T64" fmla="*/ 2222753 w 2223135"/>
              <a:gd name="T65" fmla="*/ 930401 h 936625"/>
              <a:gd name="T66" fmla="*/ 2222753 w 2223135"/>
              <a:gd name="T67" fmla="*/ 924305 h 936625"/>
              <a:gd name="T68" fmla="*/ 12953 w 2223135"/>
              <a:gd name="T69" fmla="*/ 6095 h 936625"/>
              <a:gd name="T70" fmla="*/ 6095 w 2223135"/>
              <a:gd name="T71" fmla="*/ 12953 h 936625"/>
              <a:gd name="T72" fmla="*/ 12953 w 2223135"/>
              <a:gd name="T73" fmla="*/ 12953 h 936625"/>
              <a:gd name="T74" fmla="*/ 12953 w 2223135"/>
              <a:gd name="T75" fmla="*/ 6095 h 936625"/>
              <a:gd name="T76" fmla="*/ 2209799 w 2223135"/>
              <a:gd name="T77" fmla="*/ 6095 h 936625"/>
              <a:gd name="T78" fmla="*/ 12953 w 2223135"/>
              <a:gd name="T79" fmla="*/ 6095 h 936625"/>
              <a:gd name="T80" fmla="*/ 12953 w 2223135"/>
              <a:gd name="T81" fmla="*/ 12953 h 936625"/>
              <a:gd name="T82" fmla="*/ 2209799 w 2223135"/>
              <a:gd name="T83" fmla="*/ 12953 h 936625"/>
              <a:gd name="T84" fmla="*/ 2209799 w 2223135"/>
              <a:gd name="T85" fmla="*/ 6095 h 936625"/>
              <a:gd name="T86" fmla="*/ 2222753 w 2223135"/>
              <a:gd name="T87" fmla="*/ 6095 h 936625"/>
              <a:gd name="T88" fmla="*/ 2209799 w 2223135"/>
              <a:gd name="T89" fmla="*/ 6095 h 936625"/>
              <a:gd name="T90" fmla="*/ 2215895 w 2223135"/>
              <a:gd name="T91" fmla="*/ 12953 h 936625"/>
              <a:gd name="T92" fmla="*/ 2222753 w 2223135"/>
              <a:gd name="T93" fmla="*/ 12953 h 936625"/>
              <a:gd name="T94" fmla="*/ 2222753 w 2223135"/>
              <a:gd name="T95" fmla="*/ 6095 h 93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3135" h="936625">
                <a:moveTo>
                  <a:pt x="2222753" y="0"/>
                </a:moveTo>
                <a:lnTo>
                  <a:pt x="0" y="0"/>
                </a:lnTo>
                <a:lnTo>
                  <a:pt x="0" y="936497"/>
                </a:lnTo>
                <a:lnTo>
                  <a:pt x="2222753" y="936497"/>
                </a:lnTo>
                <a:lnTo>
                  <a:pt x="2222753" y="930401"/>
                </a:lnTo>
                <a:lnTo>
                  <a:pt x="12953" y="930401"/>
                </a:lnTo>
                <a:lnTo>
                  <a:pt x="6095" y="924305"/>
                </a:lnTo>
                <a:lnTo>
                  <a:pt x="12953" y="924305"/>
                </a:lnTo>
                <a:lnTo>
                  <a:pt x="12953" y="12953"/>
                </a:lnTo>
                <a:lnTo>
                  <a:pt x="6095" y="12953"/>
                </a:lnTo>
                <a:lnTo>
                  <a:pt x="12953" y="6095"/>
                </a:lnTo>
                <a:lnTo>
                  <a:pt x="2222753" y="6095"/>
                </a:lnTo>
                <a:lnTo>
                  <a:pt x="2222753" y="0"/>
                </a:lnTo>
                <a:close/>
              </a:path>
              <a:path w="2223135" h="936625">
                <a:moveTo>
                  <a:pt x="12953" y="924305"/>
                </a:moveTo>
                <a:lnTo>
                  <a:pt x="6095" y="924305"/>
                </a:lnTo>
                <a:lnTo>
                  <a:pt x="12953" y="930401"/>
                </a:lnTo>
                <a:lnTo>
                  <a:pt x="12953" y="924305"/>
                </a:lnTo>
                <a:close/>
              </a:path>
              <a:path w="2223135" h="936625">
                <a:moveTo>
                  <a:pt x="2209799" y="924305"/>
                </a:moveTo>
                <a:lnTo>
                  <a:pt x="12953" y="924305"/>
                </a:lnTo>
                <a:lnTo>
                  <a:pt x="12953" y="930401"/>
                </a:lnTo>
                <a:lnTo>
                  <a:pt x="2209799" y="930401"/>
                </a:lnTo>
                <a:lnTo>
                  <a:pt x="2209799" y="924305"/>
                </a:lnTo>
                <a:close/>
              </a:path>
              <a:path w="2223135" h="936625">
                <a:moveTo>
                  <a:pt x="2209799" y="6095"/>
                </a:moveTo>
                <a:lnTo>
                  <a:pt x="2209799" y="930401"/>
                </a:lnTo>
                <a:lnTo>
                  <a:pt x="2215895" y="924305"/>
                </a:lnTo>
                <a:lnTo>
                  <a:pt x="2222753" y="924305"/>
                </a:lnTo>
                <a:lnTo>
                  <a:pt x="2222753" y="12953"/>
                </a:lnTo>
                <a:lnTo>
                  <a:pt x="2215895" y="12953"/>
                </a:lnTo>
                <a:lnTo>
                  <a:pt x="2209799" y="6095"/>
                </a:lnTo>
                <a:close/>
              </a:path>
              <a:path w="2223135" h="936625">
                <a:moveTo>
                  <a:pt x="2222753" y="924305"/>
                </a:moveTo>
                <a:lnTo>
                  <a:pt x="2215895" y="924305"/>
                </a:lnTo>
                <a:lnTo>
                  <a:pt x="2209799" y="930401"/>
                </a:lnTo>
                <a:lnTo>
                  <a:pt x="2222753" y="930401"/>
                </a:lnTo>
                <a:lnTo>
                  <a:pt x="2222753" y="924305"/>
                </a:lnTo>
                <a:close/>
              </a:path>
              <a:path w="2223135" h="936625">
                <a:moveTo>
                  <a:pt x="12953" y="6095"/>
                </a:moveTo>
                <a:lnTo>
                  <a:pt x="6095" y="12953"/>
                </a:lnTo>
                <a:lnTo>
                  <a:pt x="12953" y="12953"/>
                </a:lnTo>
                <a:lnTo>
                  <a:pt x="12953" y="6095"/>
                </a:lnTo>
                <a:close/>
              </a:path>
              <a:path w="2223135" h="936625">
                <a:moveTo>
                  <a:pt x="2209799" y="6095"/>
                </a:moveTo>
                <a:lnTo>
                  <a:pt x="12953" y="6095"/>
                </a:lnTo>
                <a:lnTo>
                  <a:pt x="12953" y="12953"/>
                </a:lnTo>
                <a:lnTo>
                  <a:pt x="2209799" y="12953"/>
                </a:lnTo>
                <a:lnTo>
                  <a:pt x="2209799" y="6095"/>
                </a:lnTo>
                <a:close/>
              </a:path>
              <a:path w="2223135" h="936625">
                <a:moveTo>
                  <a:pt x="2222753" y="6095"/>
                </a:moveTo>
                <a:lnTo>
                  <a:pt x="2209799" y="6095"/>
                </a:lnTo>
                <a:lnTo>
                  <a:pt x="2215895" y="12953"/>
                </a:lnTo>
                <a:lnTo>
                  <a:pt x="2222753" y="12953"/>
                </a:lnTo>
                <a:lnTo>
                  <a:pt x="2222753"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p:cNvSpPr txBox="1"/>
          <p:nvPr/>
        </p:nvSpPr>
        <p:spPr>
          <a:xfrm>
            <a:off x="2670175" y="5707063"/>
            <a:ext cx="1625600" cy="803275"/>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Disaggregation,</a:t>
            </a:r>
            <a:r>
              <a:rPr lang="en-US" altLang="en-US">
                <a:latin typeface="Times New Roman" pitchFamily="18" charset="0"/>
                <a:cs typeface="Times New Roman" pitchFamily="18" charset="0"/>
              </a:rPr>
              <a:t> </a:t>
            </a:r>
            <a:r>
              <a:rPr lang="en-US" altLang="en-US">
                <a:latin typeface="Arial" charset="0"/>
              </a:rPr>
              <a:t>crushing</a:t>
            </a:r>
            <a:r>
              <a:rPr lang="en-US" altLang="en-US">
                <a:latin typeface="Times New Roman" pitchFamily="18" charset="0"/>
                <a:cs typeface="Times New Roman" pitchFamily="18" charset="0"/>
              </a:rPr>
              <a:t> </a:t>
            </a:r>
            <a:r>
              <a:rPr lang="en-US" altLang="en-US">
                <a:latin typeface="Arial" charset="0"/>
              </a:rPr>
              <a:t>and</a:t>
            </a:r>
            <a:r>
              <a:rPr lang="en-US" altLang="en-US">
                <a:latin typeface="Times New Roman" pitchFamily="18" charset="0"/>
                <a:cs typeface="Times New Roman" pitchFamily="18" charset="0"/>
              </a:rPr>
              <a:t> </a:t>
            </a:r>
            <a:r>
              <a:rPr lang="en-US" altLang="en-US">
                <a:latin typeface="Arial" charset="0"/>
              </a:rPr>
              <a:t>collection</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ore</a:t>
            </a:r>
          </a:p>
        </p:txBody>
      </p:sp>
      <p:sp>
        <p:nvSpPr>
          <p:cNvPr id="55303" name="object 7"/>
          <p:cNvSpPr>
            <a:spLocks/>
          </p:cNvSpPr>
          <p:nvPr/>
        </p:nvSpPr>
        <p:spPr bwMode="auto">
          <a:xfrm>
            <a:off x="2279650" y="4335463"/>
            <a:ext cx="2528888" cy="936625"/>
          </a:xfrm>
          <a:custGeom>
            <a:avLst/>
            <a:gdLst>
              <a:gd name="T0" fmla="*/ 2527553 w 2527935"/>
              <a:gd name="T1" fmla="*/ 0 h 936625"/>
              <a:gd name="T2" fmla="*/ 0 w 2527935"/>
              <a:gd name="T3" fmla="*/ 0 h 936625"/>
              <a:gd name="T4" fmla="*/ 0 w 2527935"/>
              <a:gd name="T5" fmla="*/ 936497 h 936625"/>
              <a:gd name="T6" fmla="*/ 2527553 w 2527935"/>
              <a:gd name="T7" fmla="*/ 936497 h 936625"/>
              <a:gd name="T8" fmla="*/ 2527553 w 2527935"/>
              <a:gd name="T9" fmla="*/ 930401 h 936625"/>
              <a:gd name="T10" fmla="*/ 12953 w 2527935"/>
              <a:gd name="T11" fmla="*/ 930401 h 936625"/>
              <a:gd name="T12" fmla="*/ 6095 w 2527935"/>
              <a:gd name="T13" fmla="*/ 924305 h 936625"/>
              <a:gd name="T14" fmla="*/ 12953 w 2527935"/>
              <a:gd name="T15" fmla="*/ 924305 h 936625"/>
              <a:gd name="T16" fmla="*/ 12953 w 2527935"/>
              <a:gd name="T17" fmla="*/ 12953 h 936625"/>
              <a:gd name="T18" fmla="*/ 6095 w 2527935"/>
              <a:gd name="T19" fmla="*/ 12953 h 936625"/>
              <a:gd name="T20" fmla="*/ 12953 w 2527935"/>
              <a:gd name="T21" fmla="*/ 6095 h 936625"/>
              <a:gd name="T22" fmla="*/ 2527553 w 2527935"/>
              <a:gd name="T23" fmla="*/ 6095 h 936625"/>
              <a:gd name="T24" fmla="*/ 2527553 w 2527935"/>
              <a:gd name="T25" fmla="*/ 0 h 936625"/>
              <a:gd name="T26" fmla="*/ 12953 w 2527935"/>
              <a:gd name="T27" fmla="*/ 924305 h 936625"/>
              <a:gd name="T28" fmla="*/ 6095 w 2527935"/>
              <a:gd name="T29" fmla="*/ 924305 h 936625"/>
              <a:gd name="T30" fmla="*/ 12953 w 2527935"/>
              <a:gd name="T31" fmla="*/ 930401 h 936625"/>
              <a:gd name="T32" fmla="*/ 12953 w 2527935"/>
              <a:gd name="T33" fmla="*/ 924305 h 936625"/>
              <a:gd name="T34" fmla="*/ 2514599 w 2527935"/>
              <a:gd name="T35" fmla="*/ 924305 h 936625"/>
              <a:gd name="T36" fmla="*/ 12953 w 2527935"/>
              <a:gd name="T37" fmla="*/ 924305 h 936625"/>
              <a:gd name="T38" fmla="*/ 12953 w 2527935"/>
              <a:gd name="T39" fmla="*/ 930401 h 936625"/>
              <a:gd name="T40" fmla="*/ 2514599 w 2527935"/>
              <a:gd name="T41" fmla="*/ 930401 h 936625"/>
              <a:gd name="T42" fmla="*/ 2514599 w 2527935"/>
              <a:gd name="T43" fmla="*/ 924305 h 936625"/>
              <a:gd name="T44" fmla="*/ 2514599 w 2527935"/>
              <a:gd name="T45" fmla="*/ 6095 h 936625"/>
              <a:gd name="T46" fmla="*/ 2514599 w 2527935"/>
              <a:gd name="T47" fmla="*/ 930401 h 936625"/>
              <a:gd name="T48" fmla="*/ 2520695 w 2527935"/>
              <a:gd name="T49" fmla="*/ 924305 h 936625"/>
              <a:gd name="T50" fmla="*/ 2527553 w 2527935"/>
              <a:gd name="T51" fmla="*/ 924305 h 936625"/>
              <a:gd name="T52" fmla="*/ 2527553 w 2527935"/>
              <a:gd name="T53" fmla="*/ 12953 h 936625"/>
              <a:gd name="T54" fmla="*/ 2520695 w 2527935"/>
              <a:gd name="T55" fmla="*/ 12953 h 936625"/>
              <a:gd name="T56" fmla="*/ 2514599 w 2527935"/>
              <a:gd name="T57" fmla="*/ 6095 h 936625"/>
              <a:gd name="T58" fmla="*/ 2527553 w 2527935"/>
              <a:gd name="T59" fmla="*/ 924305 h 936625"/>
              <a:gd name="T60" fmla="*/ 2520695 w 2527935"/>
              <a:gd name="T61" fmla="*/ 924305 h 936625"/>
              <a:gd name="T62" fmla="*/ 2514599 w 2527935"/>
              <a:gd name="T63" fmla="*/ 930401 h 936625"/>
              <a:gd name="T64" fmla="*/ 2527553 w 2527935"/>
              <a:gd name="T65" fmla="*/ 930401 h 936625"/>
              <a:gd name="T66" fmla="*/ 2527553 w 2527935"/>
              <a:gd name="T67" fmla="*/ 924305 h 936625"/>
              <a:gd name="T68" fmla="*/ 12953 w 2527935"/>
              <a:gd name="T69" fmla="*/ 6095 h 936625"/>
              <a:gd name="T70" fmla="*/ 6095 w 2527935"/>
              <a:gd name="T71" fmla="*/ 12953 h 936625"/>
              <a:gd name="T72" fmla="*/ 12953 w 2527935"/>
              <a:gd name="T73" fmla="*/ 12953 h 936625"/>
              <a:gd name="T74" fmla="*/ 12953 w 2527935"/>
              <a:gd name="T75" fmla="*/ 6095 h 936625"/>
              <a:gd name="T76" fmla="*/ 2514599 w 2527935"/>
              <a:gd name="T77" fmla="*/ 6095 h 936625"/>
              <a:gd name="T78" fmla="*/ 12953 w 2527935"/>
              <a:gd name="T79" fmla="*/ 6095 h 936625"/>
              <a:gd name="T80" fmla="*/ 12953 w 2527935"/>
              <a:gd name="T81" fmla="*/ 12953 h 936625"/>
              <a:gd name="T82" fmla="*/ 2514599 w 2527935"/>
              <a:gd name="T83" fmla="*/ 12953 h 936625"/>
              <a:gd name="T84" fmla="*/ 2514599 w 2527935"/>
              <a:gd name="T85" fmla="*/ 6095 h 936625"/>
              <a:gd name="T86" fmla="*/ 2527553 w 2527935"/>
              <a:gd name="T87" fmla="*/ 6095 h 936625"/>
              <a:gd name="T88" fmla="*/ 2514599 w 2527935"/>
              <a:gd name="T89" fmla="*/ 6095 h 936625"/>
              <a:gd name="T90" fmla="*/ 2520695 w 2527935"/>
              <a:gd name="T91" fmla="*/ 12953 h 936625"/>
              <a:gd name="T92" fmla="*/ 2527553 w 2527935"/>
              <a:gd name="T93" fmla="*/ 12953 h 936625"/>
              <a:gd name="T94" fmla="*/ 2527553 w 2527935"/>
              <a:gd name="T95" fmla="*/ 6095 h 93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7935" h="936625">
                <a:moveTo>
                  <a:pt x="2527553" y="0"/>
                </a:moveTo>
                <a:lnTo>
                  <a:pt x="0" y="0"/>
                </a:lnTo>
                <a:lnTo>
                  <a:pt x="0" y="936497"/>
                </a:lnTo>
                <a:lnTo>
                  <a:pt x="2527553" y="936497"/>
                </a:lnTo>
                <a:lnTo>
                  <a:pt x="2527553" y="930401"/>
                </a:lnTo>
                <a:lnTo>
                  <a:pt x="12953" y="930401"/>
                </a:lnTo>
                <a:lnTo>
                  <a:pt x="6095" y="924305"/>
                </a:lnTo>
                <a:lnTo>
                  <a:pt x="12953" y="924305"/>
                </a:lnTo>
                <a:lnTo>
                  <a:pt x="12953" y="12953"/>
                </a:lnTo>
                <a:lnTo>
                  <a:pt x="6095" y="12953"/>
                </a:lnTo>
                <a:lnTo>
                  <a:pt x="12953" y="6095"/>
                </a:lnTo>
                <a:lnTo>
                  <a:pt x="2527553" y="6095"/>
                </a:lnTo>
                <a:lnTo>
                  <a:pt x="2527553" y="0"/>
                </a:lnTo>
                <a:close/>
              </a:path>
              <a:path w="2527935" h="936625">
                <a:moveTo>
                  <a:pt x="12953" y="924305"/>
                </a:moveTo>
                <a:lnTo>
                  <a:pt x="6095" y="924305"/>
                </a:lnTo>
                <a:lnTo>
                  <a:pt x="12953" y="930401"/>
                </a:lnTo>
                <a:lnTo>
                  <a:pt x="12953" y="924305"/>
                </a:lnTo>
                <a:close/>
              </a:path>
              <a:path w="2527935" h="936625">
                <a:moveTo>
                  <a:pt x="2514599" y="924305"/>
                </a:moveTo>
                <a:lnTo>
                  <a:pt x="12953" y="924305"/>
                </a:lnTo>
                <a:lnTo>
                  <a:pt x="12953" y="930401"/>
                </a:lnTo>
                <a:lnTo>
                  <a:pt x="2514599" y="930401"/>
                </a:lnTo>
                <a:lnTo>
                  <a:pt x="2514599" y="924305"/>
                </a:lnTo>
                <a:close/>
              </a:path>
              <a:path w="2527935" h="936625">
                <a:moveTo>
                  <a:pt x="2514599" y="6095"/>
                </a:moveTo>
                <a:lnTo>
                  <a:pt x="2514599" y="930401"/>
                </a:lnTo>
                <a:lnTo>
                  <a:pt x="2520695" y="924305"/>
                </a:lnTo>
                <a:lnTo>
                  <a:pt x="2527553" y="924305"/>
                </a:lnTo>
                <a:lnTo>
                  <a:pt x="2527553" y="12953"/>
                </a:lnTo>
                <a:lnTo>
                  <a:pt x="2520695" y="12953"/>
                </a:lnTo>
                <a:lnTo>
                  <a:pt x="2514599" y="6095"/>
                </a:lnTo>
                <a:close/>
              </a:path>
              <a:path w="2527935" h="936625">
                <a:moveTo>
                  <a:pt x="2527553" y="924305"/>
                </a:moveTo>
                <a:lnTo>
                  <a:pt x="2520695" y="924305"/>
                </a:lnTo>
                <a:lnTo>
                  <a:pt x="2514599" y="930401"/>
                </a:lnTo>
                <a:lnTo>
                  <a:pt x="2527553" y="930401"/>
                </a:lnTo>
                <a:lnTo>
                  <a:pt x="2527553" y="924305"/>
                </a:lnTo>
                <a:close/>
              </a:path>
              <a:path w="2527935" h="936625">
                <a:moveTo>
                  <a:pt x="12953" y="6095"/>
                </a:moveTo>
                <a:lnTo>
                  <a:pt x="6095" y="12953"/>
                </a:lnTo>
                <a:lnTo>
                  <a:pt x="12953" y="12953"/>
                </a:lnTo>
                <a:lnTo>
                  <a:pt x="12953" y="6095"/>
                </a:lnTo>
                <a:close/>
              </a:path>
              <a:path w="2527935" h="936625">
                <a:moveTo>
                  <a:pt x="2514599" y="6095"/>
                </a:moveTo>
                <a:lnTo>
                  <a:pt x="12953" y="6095"/>
                </a:lnTo>
                <a:lnTo>
                  <a:pt x="12953" y="12953"/>
                </a:lnTo>
                <a:lnTo>
                  <a:pt x="2514599" y="12953"/>
                </a:lnTo>
                <a:lnTo>
                  <a:pt x="2514599" y="6095"/>
                </a:lnTo>
                <a:close/>
              </a:path>
              <a:path w="2527935" h="936625">
                <a:moveTo>
                  <a:pt x="2527553" y="6095"/>
                </a:moveTo>
                <a:lnTo>
                  <a:pt x="2514599" y="6095"/>
                </a:lnTo>
                <a:lnTo>
                  <a:pt x="2520695" y="12953"/>
                </a:lnTo>
                <a:lnTo>
                  <a:pt x="2527553" y="12953"/>
                </a:lnTo>
                <a:lnTo>
                  <a:pt x="2527553"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 name="object 8"/>
          <p:cNvSpPr txBox="1"/>
          <p:nvPr/>
        </p:nvSpPr>
        <p:spPr>
          <a:xfrm>
            <a:off x="2365375" y="4411663"/>
            <a:ext cx="2298700" cy="803275"/>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(Pumping</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ore</a:t>
            </a:r>
            <a:r>
              <a:rPr lang="en-US" altLang="en-US">
                <a:latin typeface="Times New Roman" pitchFamily="18" charset="0"/>
                <a:cs typeface="Times New Roman" pitchFamily="18" charset="0"/>
              </a:rPr>
              <a:t> </a:t>
            </a:r>
            <a:r>
              <a:rPr lang="en-US" altLang="en-US">
                <a:latin typeface="Arial" charset="0"/>
              </a:rPr>
              <a:t>slurry</a:t>
            </a:r>
            <a:r>
              <a:rPr lang="en-US" altLang="en-US">
                <a:latin typeface="Times New Roman" pitchFamily="18" charset="0"/>
                <a:cs typeface="Times New Roman" pitchFamily="18" charset="0"/>
              </a:rPr>
              <a:t> </a:t>
            </a:r>
            <a:r>
              <a:rPr lang="en-US" altLang="en-US">
                <a:latin typeface="Arial" charset="0"/>
              </a:rPr>
              <a:t>(crushed</a:t>
            </a:r>
            <a:r>
              <a:rPr lang="en-US" altLang="en-US">
                <a:latin typeface="Times New Roman" pitchFamily="18" charset="0"/>
                <a:cs typeface="Times New Roman" pitchFamily="18" charset="0"/>
              </a:rPr>
              <a:t> </a:t>
            </a:r>
            <a:r>
              <a:rPr lang="en-US" altLang="en-US">
                <a:latin typeface="Arial" charset="0"/>
              </a:rPr>
              <a:t>ore</a:t>
            </a:r>
            <a:r>
              <a:rPr lang="en-US" altLang="en-US">
                <a:latin typeface="Times New Roman" pitchFamily="18" charset="0"/>
                <a:cs typeface="Times New Roman" pitchFamily="18" charset="0"/>
              </a:rPr>
              <a:t> </a:t>
            </a:r>
            <a:r>
              <a:rPr lang="en-US" altLang="en-US">
                <a:latin typeface="Arial" charset="0"/>
              </a:rPr>
              <a:t>materials</a:t>
            </a:r>
          </a:p>
          <a:p>
            <a:r>
              <a:rPr lang="en-US" altLang="en-US">
                <a:latin typeface="Arial" charset="0"/>
              </a:rPr>
              <a:t>+</a:t>
            </a:r>
            <a:r>
              <a:rPr lang="en-US" altLang="en-US">
                <a:latin typeface="Times New Roman" pitchFamily="18" charset="0"/>
                <a:cs typeface="Times New Roman" pitchFamily="18" charset="0"/>
              </a:rPr>
              <a:t> </a:t>
            </a:r>
            <a:r>
              <a:rPr lang="en-US" altLang="en-US">
                <a:latin typeface="Arial" charset="0"/>
              </a:rPr>
              <a:t>seawater)</a:t>
            </a:r>
          </a:p>
        </p:txBody>
      </p:sp>
      <p:sp>
        <p:nvSpPr>
          <p:cNvPr id="55305" name="object 9"/>
          <p:cNvSpPr>
            <a:spLocks/>
          </p:cNvSpPr>
          <p:nvPr/>
        </p:nvSpPr>
        <p:spPr bwMode="auto">
          <a:xfrm>
            <a:off x="2432050" y="2887663"/>
            <a:ext cx="2376488" cy="936625"/>
          </a:xfrm>
          <a:custGeom>
            <a:avLst/>
            <a:gdLst>
              <a:gd name="T0" fmla="*/ 2375153 w 2375535"/>
              <a:gd name="T1" fmla="*/ 0 h 936625"/>
              <a:gd name="T2" fmla="*/ 0 w 2375535"/>
              <a:gd name="T3" fmla="*/ 0 h 936625"/>
              <a:gd name="T4" fmla="*/ 0 w 2375535"/>
              <a:gd name="T5" fmla="*/ 936497 h 936625"/>
              <a:gd name="T6" fmla="*/ 2375153 w 2375535"/>
              <a:gd name="T7" fmla="*/ 936497 h 936625"/>
              <a:gd name="T8" fmla="*/ 2375153 w 2375535"/>
              <a:gd name="T9" fmla="*/ 930401 h 936625"/>
              <a:gd name="T10" fmla="*/ 12953 w 2375535"/>
              <a:gd name="T11" fmla="*/ 930401 h 936625"/>
              <a:gd name="T12" fmla="*/ 6095 w 2375535"/>
              <a:gd name="T13" fmla="*/ 924305 h 936625"/>
              <a:gd name="T14" fmla="*/ 12953 w 2375535"/>
              <a:gd name="T15" fmla="*/ 924305 h 936625"/>
              <a:gd name="T16" fmla="*/ 12953 w 2375535"/>
              <a:gd name="T17" fmla="*/ 12953 h 936625"/>
              <a:gd name="T18" fmla="*/ 6095 w 2375535"/>
              <a:gd name="T19" fmla="*/ 12953 h 936625"/>
              <a:gd name="T20" fmla="*/ 12953 w 2375535"/>
              <a:gd name="T21" fmla="*/ 6095 h 936625"/>
              <a:gd name="T22" fmla="*/ 2375153 w 2375535"/>
              <a:gd name="T23" fmla="*/ 6095 h 936625"/>
              <a:gd name="T24" fmla="*/ 2375153 w 2375535"/>
              <a:gd name="T25" fmla="*/ 0 h 936625"/>
              <a:gd name="T26" fmla="*/ 12953 w 2375535"/>
              <a:gd name="T27" fmla="*/ 924305 h 936625"/>
              <a:gd name="T28" fmla="*/ 6095 w 2375535"/>
              <a:gd name="T29" fmla="*/ 924305 h 936625"/>
              <a:gd name="T30" fmla="*/ 12953 w 2375535"/>
              <a:gd name="T31" fmla="*/ 930401 h 936625"/>
              <a:gd name="T32" fmla="*/ 12953 w 2375535"/>
              <a:gd name="T33" fmla="*/ 924305 h 936625"/>
              <a:gd name="T34" fmla="*/ 2362199 w 2375535"/>
              <a:gd name="T35" fmla="*/ 924305 h 936625"/>
              <a:gd name="T36" fmla="*/ 12953 w 2375535"/>
              <a:gd name="T37" fmla="*/ 924305 h 936625"/>
              <a:gd name="T38" fmla="*/ 12953 w 2375535"/>
              <a:gd name="T39" fmla="*/ 930401 h 936625"/>
              <a:gd name="T40" fmla="*/ 2362199 w 2375535"/>
              <a:gd name="T41" fmla="*/ 930401 h 936625"/>
              <a:gd name="T42" fmla="*/ 2362199 w 2375535"/>
              <a:gd name="T43" fmla="*/ 924305 h 936625"/>
              <a:gd name="T44" fmla="*/ 2362199 w 2375535"/>
              <a:gd name="T45" fmla="*/ 6095 h 936625"/>
              <a:gd name="T46" fmla="*/ 2362199 w 2375535"/>
              <a:gd name="T47" fmla="*/ 930401 h 936625"/>
              <a:gd name="T48" fmla="*/ 2368295 w 2375535"/>
              <a:gd name="T49" fmla="*/ 924305 h 936625"/>
              <a:gd name="T50" fmla="*/ 2375153 w 2375535"/>
              <a:gd name="T51" fmla="*/ 924305 h 936625"/>
              <a:gd name="T52" fmla="*/ 2375153 w 2375535"/>
              <a:gd name="T53" fmla="*/ 12953 h 936625"/>
              <a:gd name="T54" fmla="*/ 2368295 w 2375535"/>
              <a:gd name="T55" fmla="*/ 12953 h 936625"/>
              <a:gd name="T56" fmla="*/ 2362199 w 2375535"/>
              <a:gd name="T57" fmla="*/ 6095 h 936625"/>
              <a:gd name="T58" fmla="*/ 2375153 w 2375535"/>
              <a:gd name="T59" fmla="*/ 924305 h 936625"/>
              <a:gd name="T60" fmla="*/ 2368295 w 2375535"/>
              <a:gd name="T61" fmla="*/ 924305 h 936625"/>
              <a:gd name="T62" fmla="*/ 2362199 w 2375535"/>
              <a:gd name="T63" fmla="*/ 930401 h 936625"/>
              <a:gd name="T64" fmla="*/ 2375153 w 2375535"/>
              <a:gd name="T65" fmla="*/ 930401 h 936625"/>
              <a:gd name="T66" fmla="*/ 2375153 w 2375535"/>
              <a:gd name="T67" fmla="*/ 924305 h 936625"/>
              <a:gd name="T68" fmla="*/ 12953 w 2375535"/>
              <a:gd name="T69" fmla="*/ 6095 h 936625"/>
              <a:gd name="T70" fmla="*/ 6095 w 2375535"/>
              <a:gd name="T71" fmla="*/ 12953 h 936625"/>
              <a:gd name="T72" fmla="*/ 12953 w 2375535"/>
              <a:gd name="T73" fmla="*/ 12953 h 936625"/>
              <a:gd name="T74" fmla="*/ 12953 w 2375535"/>
              <a:gd name="T75" fmla="*/ 6095 h 936625"/>
              <a:gd name="T76" fmla="*/ 2362199 w 2375535"/>
              <a:gd name="T77" fmla="*/ 6095 h 936625"/>
              <a:gd name="T78" fmla="*/ 12953 w 2375535"/>
              <a:gd name="T79" fmla="*/ 6095 h 936625"/>
              <a:gd name="T80" fmla="*/ 12953 w 2375535"/>
              <a:gd name="T81" fmla="*/ 12953 h 936625"/>
              <a:gd name="T82" fmla="*/ 2362199 w 2375535"/>
              <a:gd name="T83" fmla="*/ 12953 h 936625"/>
              <a:gd name="T84" fmla="*/ 2362199 w 2375535"/>
              <a:gd name="T85" fmla="*/ 6095 h 936625"/>
              <a:gd name="T86" fmla="*/ 2375153 w 2375535"/>
              <a:gd name="T87" fmla="*/ 6095 h 936625"/>
              <a:gd name="T88" fmla="*/ 2362199 w 2375535"/>
              <a:gd name="T89" fmla="*/ 6095 h 936625"/>
              <a:gd name="T90" fmla="*/ 2368295 w 2375535"/>
              <a:gd name="T91" fmla="*/ 12953 h 936625"/>
              <a:gd name="T92" fmla="*/ 2375153 w 2375535"/>
              <a:gd name="T93" fmla="*/ 12953 h 936625"/>
              <a:gd name="T94" fmla="*/ 2375153 w 2375535"/>
              <a:gd name="T95" fmla="*/ 6095 h 93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5535" h="936625">
                <a:moveTo>
                  <a:pt x="2375153" y="0"/>
                </a:moveTo>
                <a:lnTo>
                  <a:pt x="0" y="0"/>
                </a:lnTo>
                <a:lnTo>
                  <a:pt x="0" y="936497"/>
                </a:lnTo>
                <a:lnTo>
                  <a:pt x="2375153" y="936497"/>
                </a:lnTo>
                <a:lnTo>
                  <a:pt x="2375153" y="930401"/>
                </a:lnTo>
                <a:lnTo>
                  <a:pt x="12953" y="930401"/>
                </a:lnTo>
                <a:lnTo>
                  <a:pt x="6095" y="924305"/>
                </a:lnTo>
                <a:lnTo>
                  <a:pt x="12953" y="924305"/>
                </a:lnTo>
                <a:lnTo>
                  <a:pt x="12953" y="12953"/>
                </a:lnTo>
                <a:lnTo>
                  <a:pt x="6095" y="12953"/>
                </a:lnTo>
                <a:lnTo>
                  <a:pt x="12953" y="6095"/>
                </a:lnTo>
                <a:lnTo>
                  <a:pt x="2375153" y="6095"/>
                </a:lnTo>
                <a:lnTo>
                  <a:pt x="2375153" y="0"/>
                </a:lnTo>
                <a:close/>
              </a:path>
              <a:path w="2375535" h="936625">
                <a:moveTo>
                  <a:pt x="12953" y="924305"/>
                </a:moveTo>
                <a:lnTo>
                  <a:pt x="6095" y="924305"/>
                </a:lnTo>
                <a:lnTo>
                  <a:pt x="12953" y="930401"/>
                </a:lnTo>
                <a:lnTo>
                  <a:pt x="12953" y="924305"/>
                </a:lnTo>
                <a:close/>
              </a:path>
              <a:path w="2375535" h="936625">
                <a:moveTo>
                  <a:pt x="2362199" y="924305"/>
                </a:moveTo>
                <a:lnTo>
                  <a:pt x="12953" y="924305"/>
                </a:lnTo>
                <a:lnTo>
                  <a:pt x="12953" y="930401"/>
                </a:lnTo>
                <a:lnTo>
                  <a:pt x="2362199" y="930401"/>
                </a:lnTo>
                <a:lnTo>
                  <a:pt x="2362199" y="924305"/>
                </a:lnTo>
                <a:close/>
              </a:path>
              <a:path w="2375535" h="936625">
                <a:moveTo>
                  <a:pt x="2362199" y="6095"/>
                </a:moveTo>
                <a:lnTo>
                  <a:pt x="2362199" y="930401"/>
                </a:lnTo>
                <a:lnTo>
                  <a:pt x="2368295" y="924305"/>
                </a:lnTo>
                <a:lnTo>
                  <a:pt x="2375153" y="924305"/>
                </a:lnTo>
                <a:lnTo>
                  <a:pt x="2375153" y="12953"/>
                </a:lnTo>
                <a:lnTo>
                  <a:pt x="2368295" y="12953"/>
                </a:lnTo>
                <a:lnTo>
                  <a:pt x="2362199" y="6095"/>
                </a:lnTo>
                <a:close/>
              </a:path>
              <a:path w="2375535" h="936625">
                <a:moveTo>
                  <a:pt x="2375153" y="924305"/>
                </a:moveTo>
                <a:lnTo>
                  <a:pt x="2368295" y="924305"/>
                </a:lnTo>
                <a:lnTo>
                  <a:pt x="2362199" y="930401"/>
                </a:lnTo>
                <a:lnTo>
                  <a:pt x="2375153" y="930401"/>
                </a:lnTo>
                <a:lnTo>
                  <a:pt x="2375153" y="924305"/>
                </a:lnTo>
                <a:close/>
              </a:path>
              <a:path w="2375535" h="936625">
                <a:moveTo>
                  <a:pt x="12953" y="6095"/>
                </a:moveTo>
                <a:lnTo>
                  <a:pt x="6095" y="12953"/>
                </a:lnTo>
                <a:lnTo>
                  <a:pt x="12953" y="12953"/>
                </a:lnTo>
                <a:lnTo>
                  <a:pt x="12953" y="6095"/>
                </a:lnTo>
                <a:close/>
              </a:path>
              <a:path w="2375535" h="936625">
                <a:moveTo>
                  <a:pt x="2362199" y="6095"/>
                </a:moveTo>
                <a:lnTo>
                  <a:pt x="12953" y="6095"/>
                </a:lnTo>
                <a:lnTo>
                  <a:pt x="12953" y="12953"/>
                </a:lnTo>
                <a:lnTo>
                  <a:pt x="2362199" y="12953"/>
                </a:lnTo>
                <a:lnTo>
                  <a:pt x="2362199" y="6095"/>
                </a:lnTo>
                <a:close/>
              </a:path>
              <a:path w="2375535" h="936625">
                <a:moveTo>
                  <a:pt x="2375153" y="6095"/>
                </a:moveTo>
                <a:lnTo>
                  <a:pt x="2362199" y="6095"/>
                </a:lnTo>
                <a:lnTo>
                  <a:pt x="2368295" y="12953"/>
                </a:lnTo>
                <a:lnTo>
                  <a:pt x="2375153" y="12953"/>
                </a:lnTo>
                <a:lnTo>
                  <a:pt x="2375153"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 name="object 10"/>
          <p:cNvSpPr txBox="1"/>
          <p:nvPr/>
        </p:nvSpPr>
        <p:spPr>
          <a:xfrm>
            <a:off x="2517775" y="2963863"/>
            <a:ext cx="2092325" cy="803275"/>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Return</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treated</a:t>
            </a:r>
            <a:r>
              <a:rPr lang="en-US" altLang="en-US">
                <a:latin typeface="Times New Roman" pitchFamily="18" charset="0"/>
                <a:cs typeface="Times New Roman" pitchFamily="18" charset="0"/>
              </a:rPr>
              <a:t> </a:t>
            </a:r>
            <a:r>
              <a:rPr lang="en-US" altLang="en-US">
                <a:latin typeface="Arial" charset="0"/>
              </a:rPr>
              <a:t>effluent</a:t>
            </a:r>
            <a:r>
              <a:rPr lang="en-US" altLang="en-US">
                <a:latin typeface="Times New Roman" pitchFamily="18" charset="0"/>
                <a:cs typeface="Times New Roman" pitchFamily="18" charset="0"/>
              </a:rPr>
              <a:t> </a:t>
            </a:r>
            <a:r>
              <a:rPr lang="en-US" altLang="en-US">
                <a:latin typeface="Arial" charset="0"/>
              </a:rPr>
              <a:t>to</a:t>
            </a:r>
            <a:r>
              <a:rPr lang="en-US" altLang="en-US">
                <a:latin typeface="Times New Roman" pitchFamily="18" charset="0"/>
                <a:cs typeface="Times New Roman" pitchFamily="18" charset="0"/>
              </a:rPr>
              <a:t> </a:t>
            </a:r>
            <a:r>
              <a:rPr lang="en-US" altLang="en-US">
                <a:latin typeface="Arial" charset="0"/>
              </a:rPr>
              <a:t>the</a:t>
            </a:r>
            <a:r>
              <a:rPr lang="en-US" altLang="en-US">
                <a:latin typeface="Times New Roman" pitchFamily="18" charset="0"/>
                <a:cs typeface="Times New Roman" pitchFamily="18" charset="0"/>
              </a:rPr>
              <a:t> </a:t>
            </a:r>
            <a:r>
              <a:rPr lang="en-US" altLang="en-US">
                <a:latin typeface="Arial" charset="0"/>
              </a:rPr>
              <a:t>ocean</a:t>
            </a:r>
            <a:r>
              <a:rPr lang="en-US" altLang="en-US">
                <a:latin typeface="Times New Roman" pitchFamily="18" charset="0"/>
                <a:cs typeface="Times New Roman" pitchFamily="18" charset="0"/>
              </a:rPr>
              <a:t> </a:t>
            </a:r>
            <a:r>
              <a:rPr lang="en-US" altLang="en-US">
                <a:latin typeface="Arial" charset="0"/>
              </a:rPr>
              <a:t>floor</a:t>
            </a:r>
          </a:p>
        </p:txBody>
      </p:sp>
      <p:sp>
        <p:nvSpPr>
          <p:cNvPr id="55307" name="object 11"/>
          <p:cNvSpPr>
            <a:spLocks/>
          </p:cNvSpPr>
          <p:nvPr/>
        </p:nvSpPr>
        <p:spPr bwMode="auto">
          <a:xfrm>
            <a:off x="2432050" y="1516063"/>
            <a:ext cx="2300288" cy="936625"/>
          </a:xfrm>
          <a:custGeom>
            <a:avLst/>
            <a:gdLst>
              <a:gd name="T0" fmla="*/ 2298953 w 2299335"/>
              <a:gd name="T1" fmla="*/ 0 h 936625"/>
              <a:gd name="T2" fmla="*/ 0 w 2299335"/>
              <a:gd name="T3" fmla="*/ 0 h 936625"/>
              <a:gd name="T4" fmla="*/ 0 w 2299335"/>
              <a:gd name="T5" fmla="*/ 936497 h 936625"/>
              <a:gd name="T6" fmla="*/ 2298953 w 2299335"/>
              <a:gd name="T7" fmla="*/ 936497 h 936625"/>
              <a:gd name="T8" fmla="*/ 2298953 w 2299335"/>
              <a:gd name="T9" fmla="*/ 930401 h 936625"/>
              <a:gd name="T10" fmla="*/ 12953 w 2299335"/>
              <a:gd name="T11" fmla="*/ 930401 h 936625"/>
              <a:gd name="T12" fmla="*/ 6095 w 2299335"/>
              <a:gd name="T13" fmla="*/ 924305 h 936625"/>
              <a:gd name="T14" fmla="*/ 12953 w 2299335"/>
              <a:gd name="T15" fmla="*/ 924305 h 936625"/>
              <a:gd name="T16" fmla="*/ 12953 w 2299335"/>
              <a:gd name="T17" fmla="*/ 12953 h 936625"/>
              <a:gd name="T18" fmla="*/ 6095 w 2299335"/>
              <a:gd name="T19" fmla="*/ 12953 h 936625"/>
              <a:gd name="T20" fmla="*/ 12953 w 2299335"/>
              <a:gd name="T21" fmla="*/ 6095 h 936625"/>
              <a:gd name="T22" fmla="*/ 2298953 w 2299335"/>
              <a:gd name="T23" fmla="*/ 6095 h 936625"/>
              <a:gd name="T24" fmla="*/ 2298953 w 2299335"/>
              <a:gd name="T25" fmla="*/ 0 h 936625"/>
              <a:gd name="T26" fmla="*/ 12953 w 2299335"/>
              <a:gd name="T27" fmla="*/ 924305 h 936625"/>
              <a:gd name="T28" fmla="*/ 6095 w 2299335"/>
              <a:gd name="T29" fmla="*/ 924305 h 936625"/>
              <a:gd name="T30" fmla="*/ 12953 w 2299335"/>
              <a:gd name="T31" fmla="*/ 930401 h 936625"/>
              <a:gd name="T32" fmla="*/ 12953 w 2299335"/>
              <a:gd name="T33" fmla="*/ 924305 h 936625"/>
              <a:gd name="T34" fmla="*/ 2285999 w 2299335"/>
              <a:gd name="T35" fmla="*/ 924305 h 936625"/>
              <a:gd name="T36" fmla="*/ 12953 w 2299335"/>
              <a:gd name="T37" fmla="*/ 924305 h 936625"/>
              <a:gd name="T38" fmla="*/ 12953 w 2299335"/>
              <a:gd name="T39" fmla="*/ 930401 h 936625"/>
              <a:gd name="T40" fmla="*/ 2285999 w 2299335"/>
              <a:gd name="T41" fmla="*/ 930401 h 936625"/>
              <a:gd name="T42" fmla="*/ 2285999 w 2299335"/>
              <a:gd name="T43" fmla="*/ 924305 h 936625"/>
              <a:gd name="T44" fmla="*/ 2285999 w 2299335"/>
              <a:gd name="T45" fmla="*/ 6095 h 936625"/>
              <a:gd name="T46" fmla="*/ 2285999 w 2299335"/>
              <a:gd name="T47" fmla="*/ 930401 h 936625"/>
              <a:gd name="T48" fmla="*/ 2292095 w 2299335"/>
              <a:gd name="T49" fmla="*/ 924305 h 936625"/>
              <a:gd name="T50" fmla="*/ 2298953 w 2299335"/>
              <a:gd name="T51" fmla="*/ 924305 h 936625"/>
              <a:gd name="T52" fmla="*/ 2298953 w 2299335"/>
              <a:gd name="T53" fmla="*/ 12953 h 936625"/>
              <a:gd name="T54" fmla="*/ 2292095 w 2299335"/>
              <a:gd name="T55" fmla="*/ 12953 h 936625"/>
              <a:gd name="T56" fmla="*/ 2285999 w 2299335"/>
              <a:gd name="T57" fmla="*/ 6095 h 936625"/>
              <a:gd name="T58" fmla="*/ 2298953 w 2299335"/>
              <a:gd name="T59" fmla="*/ 924305 h 936625"/>
              <a:gd name="T60" fmla="*/ 2292095 w 2299335"/>
              <a:gd name="T61" fmla="*/ 924305 h 936625"/>
              <a:gd name="T62" fmla="*/ 2285999 w 2299335"/>
              <a:gd name="T63" fmla="*/ 930401 h 936625"/>
              <a:gd name="T64" fmla="*/ 2298953 w 2299335"/>
              <a:gd name="T65" fmla="*/ 930401 h 936625"/>
              <a:gd name="T66" fmla="*/ 2298953 w 2299335"/>
              <a:gd name="T67" fmla="*/ 924305 h 936625"/>
              <a:gd name="T68" fmla="*/ 12953 w 2299335"/>
              <a:gd name="T69" fmla="*/ 6095 h 936625"/>
              <a:gd name="T70" fmla="*/ 6095 w 2299335"/>
              <a:gd name="T71" fmla="*/ 12953 h 936625"/>
              <a:gd name="T72" fmla="*/ 12953 w 2299335"/>
              <a:gd name="T73" fmla="*/ 12953 h 936625"/>
              <a:gd name="T74" fmla="*/ 12953 w 2299335"/>
              <a:gd name="T75" fmla="*/ 6095 h 936625"/>
              <a:gd name="T76" fmla="*/ 2285999 w 2299335"/>
              <a:gd name="T77" fmla="*/ 6095 h 936625"/>
              <a:gd name="T78" fmla="*/ 12953 w 2299335"/>
              <a:gd name="T79" fmla="*/ 6095 h 936625"/>
              <a:gd name="T80" fmla="*/ 12953 w 2299335"/>
              <a:gd name="T81" fmla="*/ 12953 h 936625"/>
              <a:gd name="T82" fmla="*/ 2285999 w 2299335"/>
              <a:gd name="T83" fmla="*/ 12953 h 936625"/>
              <a:gd name="T84" fmla="*/ 2285999 w 2299335"/>
              <a:gd name="T85" fmla="*/ 6095 h 936625"/>
              <a:gd name="T86" fmla="*/ 2298953 w 2299335"/>
              <a:gd name="T87" fmla="*/ 6095 h 936625"/>
              <a:gd name="T88" fmla="*/ 2285999 w 2299335"/>
              <a:gd name="T89" fmla="*/ 6095 h 936625"/>
              <a:gd name="T90" fmla="*/ 2292095 w 2299335"/>
              <a:gd name="T91" fmla="*/ 12953 h 936625"/>
              <a:gd name="T92" fmla="*/ 2298953 w 2299335"/>
              <a:gd name="T93" fmla="*/ 12953 h 936625"/>
              <a:gd name="T94" fmla="*/ 2298953 w 2299335"/>
              <a:gd name="T95" fmla="*/ 6095 h 93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9335" h="936625">
                <a:moveTo>
                  <a:pt x="2298953" y="0"/>
                </a:moveTo>
                <a:lnTo>
                  <a:pt x="0" y="0"/>
                </a:lnTo>
                <a:lnTo>
                  <a:pt x="0" y="936497"/>
                </a:lnTo>
                <a:lnTo>
                  <a:pt x="2298953" y="936497"/>
                </a:lnTo>
                <a:lnTo>
                  <a:pt x="2298953" y="930401"/>
                </a:lnTo>
                <a:lnTo>
                  <a:pt x="12953" y="930401"/>
                </a:lnTo>
                <a:lnTo>
                  <a:pt x="6095" y="924305"/>
                </a:lnTo>
                <a:lnTo>
                  <a:pt x="12953" y="924305"/>
                </a:lnTo>
                <a:lnTo>
                  <a:pt x="12953" y="12953"/>
                </a:lnTo>
                <a:lnTo>
                  <a:pt x="6095" y="12953"/>
                </a:lnTo>
                <a:lnTo>
                  <a:pt x="12953" y="6095"/>
                </a:lnTo>
                <a:lnTo>
                  <a:pt x="2298953" y="6095"/>
                </a:lnTo>
                <a:lnTo>
                  <a:pt x="2298953" y="0"/>
                </a:lnTo>
                <a:close/>
              </a:path>
              <a:path w="2299335" h="936625">
                <a:moveTo>
                  <a:pt x="12953" y="924305"/>
                </a:moveTo>
                <a:lnTo>
                  <a:pt x="6095" y="924305"/>
                </a:lnTo>
                <a:lnTo>
                  <a:pt x="12953" y="930401"/>
                </a:lnTo>
                <a:lnTo>
                  <a:pt x="12953" y="924305"/>
                </a:lnTo>
                <a:close/>
              </a:path>
              <a:path w="2299335" h="936625">
                <a:moveTo>
                  <a:pt x="2285999" y="924305"/>
                </a:moveTo>
                <a:lnTo>
                  <a:pt x="12953" y="924305"/>
                </a:lnTo>
                <a:lnTo>
                  <a:pt x="12953" y="930401"/>
                </a:lnTo>
                <a:lnTo>
                  <a:pt x="2285999" y="930401"/>
                </a:lnTo>
                <a:lnTo>
                  <a:pt x="2285999" y="924305"/>
                </a:lnTo>
                <a:close/>
              </a:path>
              <a:path w="2299335" h="936625">
                <a:moveTo>
                  <a:pt x="2285999" y="6095"/>
                </a:moveTo>
                <a:lnTo>
                  <a:pt x="2285999" y="930401"/>
                </a:lnTo>
                <a:lnTo>
                  <a:pt x="2292095" y="924305"/>
                </a:lnTo>
                <a:lnTo>
                  <a:pt x="2298953" y="924305"/>
                </a:lnTo>
                <a:lnTo>
                  <a:pt x="2298953" y="12953"/>
                </a:lnTo>
                <a:lnTo>
                  <a:pt x="2292095" y="12953"/>
                </a:lnTo>
                <a:lnTo>
                  <a:pt x="2285999" y="6095"/>
                </a:lnTo>
                <a:close/>
              </a:path>
              <a:path w="2299335" h="936625">
                <a:moveTo>
                  <a:pt x="2298953" y="924305"/>
                </a:moveTo>
                <a:lnTo>
                  <a:pt x="2292095" y="924305"/>
                </a:lnTo>
                <a:lnTo>
                  <a:pt x="2285999" y="930401"/>
                </a:lnTo>
                <a:lnTo>
                  <a:pt x="2298953" y="930401"/>
                </a:lnTo>
                <a:lnTo>
                  <a:pt x="2298953" y="924305"/>
                </a:lnTo>
                <a:close/>
              </a:path>
              <a:path w="2299335" h="936625">
                <a:moveTo>
                  <a:pt x="12953" y="6095"/>
                </a:moveTo>
                <a:lnTo>
                  <a:pt x="6095" y="12953"/>
                </a:lnTo>
                <a:lnTo>
                  <a:pt x="12953" y="12953"/>
                </a:lnTo>
                <a:lnTo>
                  <a:pt x="12953" y="6095"/>
                </a:lnTo>
                <a:close/>
              </a:path>
              <a:path w="2299335" h="936625">
                <a:moveTo>
                  <a:pt x="2285999" y="6095"/>
                </a:moveTo>
                <a:lnTo>
                  <a:pt x="12953" y="6095"/>
                </a:lnTo>
                <a:lnTo>
                  <a:pt x="12953" y="12953"/>
                </a:lnTo>
                <a:lnTo>
                  <a:pt x="2285999" y="12953"/>
                </a:lnTo>
                <a:lnTo>
                  <a:pt x="2285999" y="6095"/>
                </a:lnTo>
                <a:close/>
              </a:path>
              <a:path w="2299335" h="936625">
                <a:moveTo>
                  <a:pt x="2298953" y="6095"/>
                </a:moveTo>
                <a:lnTo>
                  <a:pt x="2285999" y="6095"/>
                </a:lnTo>
                <a:lnTo>
                  <a:pt x="2292095" y="12953"/>
                </a:lnTo>
                <a:lnTo>
                  <a:pt x="2298953" y="12953"/>
                </a:lnTo>
                <a:lnTo>
                  <a:pt x="2298953"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 name="object 12"/>
          <p:cNvSpPr txBox="1"/>
          <p:nvPr/>
        </p:nvSpPr>
        <p:spPr>
          <a:xfrm>
            <a:off x="2517775" y="1604963"/>
            <a:ext cx="1738313" cy="228600"/>
          </a:xfrm>
          <a:prstGeom prst="rect">
            <a:avLst/>
          </a:prstGeom>
        </p:spPr>
        <p:txBody>
          <a:bodyPr lIns="0" tIns="0" rIns="0" bIns="0">
            <a:spAutoFit/>
          </a:bodyPr>
          <a:lstStyle/>
          <a:p>
            <a:pPr marL="12700" fontAlgn="auto">
              <a:lnSpc>
                <a:spcPts val="2140"/>
              </a:lnSpc>
              <a:spcBef>
                <a:spcPts val="0"/>
              </a:spcBef>
              <a:spcAft>
                <a:spcPts val="0"/>
              </a:spcAft>
              <a:defRPr/>
            </a:pPr>
            <a:r>
              <a:rPr dirty="0">
                <a:latin typeface="Arial"/>
                <a:cs typeface="Arial"/>
              </a:rPr>
              <a:t>Slurry</a:t>
            </a:r>
            <a:r>
              <a:rPr spc="40" dirty="0">
                <a:latin typeface="Times New Roman"/>
                <a:cs typeface="Times New Roman"/>
              </a:rPr>
              <a:t> </a:t>
            </a:r>
            <a:r>
              <a:rPr spc="-5" dirty="0">
                <a:latin typeface="Arial"/>
                <a:cs typeface="Arial"/>
              </a:rPr>
              <a:t>discharge,</a:t>
            </a:r>
            <a:endParaRPr>
              <a:latin typeface="Arial"/>
              <a:cs typeface="Arial"/>
            </a:endParaRPr>
          </a:p>
        </p:txBody>
      </p:sp>
      <p:sp>
        <p:nvSpPr>
          <p:cNvPr id="13" name="object 13"/>
          <p:cNvSpPr txBox="1"/>
          <p:nvPr/>
        </p:nvSpPr>
        <p:spPr>
          <a:xfrm>
            <a:off x="2517775" y="1866900"/>
            <a:ext cx="2052638" cy="528638"/>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transfer</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ore,</a:t>
            </a:r>
            <a:r>
              <a:rPr lang="en-US" altLang="en-US">
                <a:latin typeface="Times New Roman" pitchFamily="18" charset="0"/>
                <a:cs typeface="Times New Roman" pitchFamily="18" charset="0"/>
              </a:rPr>
              <a:t> </a:t>
            </a:r>
            <a:r>
              <a:rPr lang="en-US" altLang="en-US">
                <a:latin typeface="Arial" charset="0"/>
              </a:rPr>
              <a:t>and</a:t>
            </a:r>
            <a:r>
              <a:rPr lang="en-US" altLang="en-US">
                <a:latin typeface="Times New Roman" pitchFamily="18" charset="0"/>
                <a:cs typeface="Times New Roman" pitchFamily="18" charset="0"/>
              </a:rPr>
              <a:t> </a:t>
            </a:r>
            <a:r>
              <a:rPr lang="en-US" altLang="en-US">
                <a:latin typeface="Arial" charset="0"/>
              </a:rPr>
              <a:t>treatment</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effluent</a:t>
            </a:r>
          </a:p>
        </p:txBody>
      </p:sp>
      <p:sp>
        <p:nvSpPr>
          <p:cNvPr id="55310" name="object 14"/>
          <p:cNvSpPr>
            <a:spLocks/>
          </p:cNvSpPr>
          <p:nvPr/>
        </p:nvSpPr>
        <p:spPr bwMode="auto">
          <a:xfrm>
            <a:off x="4800600" y="3122613"/>
            <a:ext cx="2209800" cy="419100"/>
          </a:xfrm>
          <a:custGeom>
            <a:avLst/>
            <a:gdLst>
              <a:gd name="T0" fmla="*/ 2209799 w 2209800"/>
              <a:gd name="T1" fmla="*/ 314705 h 419100"/>
              <a:gd name="T2" fmla="*/ 2010155 w 2209800"/>
              <a:gd name="T3" fmla="*/ 314705 h 419100"/>
              <a:gd name="T4" fmla="*/ 2109977 w 2209800"/>
              <a:gd name="T5" fmla="*/ 419099 h 419100"/>
              <a:gd name="T6" fmla="*/ 2209799 w 2209800"/>
              <a:gd name="T7" fmla="*/ 314705 h 419100"/>
              <a:gd name="T8" fmla="*/ 2033015 w 2209800"/>
              <a:gd name="T9" fmla="*/ 0 h 419100"/>
              <a:gd name="T10" fmla="*/ 0 w 2209800"/>
              <a:gd name="T11" fmla="*/ 0 h 419100"/>
              <a:gd name="T12" fmla="*/ 0 w 2209800"/>
              <a:gd name="T13" fmla="*/ 105155 h 419100"/>
              <a:gd name="T14" fmla="*/ 2043476 w 2209800"/>
              <a:gd name="T15" fmla="*/ 107556 h 419100"/>
              <a:gd name="T16" fmla="*/ 2053555 w 2209800"/>
              <a:gd name="T17" fmla="*/ 116720 h 419100"/>
              <a:gd name="T18" fmla="*/ 2057399 w 2209800"/>
              <a:gd name="T19" fmla="*/ 130301 h 419100"/>
              <a:gd name="T20" fmla="*/ 2057399 w 2209800"/>
              <a:gd name="T21" fmla="*/ 314705 h 419100"/>
              <a:gd name="T22" fmla="*/ 2162555 w 2209800"/>
              <a:gd name="T23" fmla="*/ 314705 h 419100"/>
              <a:gd name="T24" fmla="*/ 2162376 w 2209800"/>
              <a:gd name="T25" fmla="*/ 123400 h 419100"/>
              <a:gd name="T26" fmla="*/ 2153184 w 2209800"/>
              <a:gd name="T27" fmla="*/ 81661 h 419100"/>
              <a:gd name="T28" fmla="*/ 2131784 w 2209800"/>
              <a:gd name="T29" fmla="*/ 46091 h 419100"/>
              <a:gd name="T30" fmla="*/ 2100541 w 2209800"/>
              <a:gd name="T31" fmla="*/ 19137 h 419100"/>
              <a:gd name="T32" fmla="*/ 2061818 w 2209800"/>
              <a:gd name="T33" fmla="*/ 3243 h 419100"/>
              <a:gd name="T34" fmla="*/ 2047657 w 2209800"/>
              <a:gd name="T35" fmla="*/ 825 h 419100"/>
              <a:gd name="T36" fmla="*/ 2033015 w 2209800"/>
              <a:gd name="T37" fmla="*/ 0 h 419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9800" h="419100">
                <a:moveTo>
                  <a:pt x="2209799" y="314705"/>
                </a:moveTo>
                <a:lnTo>
                  <a:pt x="2010155" y="314705"/>
                </a:lnTo>
                <a:lnTo>
                  <a:pt x="2109977" y="419099"/>
                </a:lnTo>
                <a:lnTo>
                  <a:pt x="2209799" y="314705"/>
                </a:lnTo>
                <a:close/>
              </a:path>
              <a:path w="2209800" h="419100">
                <a:moveTo>
                  <a:pt x="2033015" y="0"/>
                </a:moveTo>
                <a:lnTo>
                  <a:pt x="0" y="0"/>
                </a:lnTo>
                <a:lnTo>
                  <a:pt x="0" y="105155"/>
                </a:lnTo>
                <a:lnTo>
                  <a:pt x="2043476" y="107556"/>
                </a:lnTo>
                <a:lnTo>
                  <a:pt x="2053555" y="116720"/>
                </a:lnTo>
                <a:lnTo>
                  <a:pt x="2057399" y="130301"/>
                </a:lnTo>
                <a:lnTo>
                  <a:pt x="2057399" y="314705"/>
                </a:lnTo>
                <a:lnTo>
                  <a:pt x="2162555" y="314705"/>
                </a:lnTo>
                <a:lnTo>
                  <a:pt x="2162376" y="123400"/>
                </a:lnTo>
                <a:lnTo>
                  <a:pt x="2153184" y="81661"/>
                </a:lnTo>
                <a:lnTo>
                  <a:pt x="2131784" y="46091"/>
                </a:lnTo>
                <a:lnTo>
                  <a:pt x="2100541" y="19137"/>
                </a:lnTo>
                <a:lnTo>
                  <a:pt x="2061818" y="3243"/>
                </a:lnTo>
                <a:lnTo>
                  <a:pt x="2047657" y="825"/>
                </a:lnTo>
                <a:lnTo>
                  <a:pt x="2033015" y="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1" name="object 15"/>
          <p:cNvSpPr>
            <a:spLocks/>
          </p:cNvSpPr>
          <p:nvPr/>
        </p:nvSpPr>
        <p:spPr bwMode="auto">
          <a:xfrm>
            <a:off x="4781550" y="3103563"/>
            <a:ext cx="2249488" cy="457200"/>
          </a:xfrm>
          <a:custGeom>
            <a:avLst/>
            <a:gdLst>
              <a:gd name="T0" fmla="*/ 2010155 w 2249804"/>
              <a:gd name="T1" fmla="*/ 341375 h 457200"/>
              <a:gd name="T2" fmla="*/ 2134361 w 2249804"/>
              <a:gd name="T3" fmla="*/ 457199 h 457200"/>
              <a:gd name="T4" fmla="*/ 2129027 w 2249804"/>
              <a:gd name="T5" fmla="*/ 410851 h 457200"/>
              <a:gd name="T6" fmla="*/ 2057399 w 2249804"/>
              <a:gd name="T7" fmla="*/ 314705 h 457200"/>
              <a:gd name="T8" fmla="*/ 2215133 w 2249804"/>
              <a:gd name="T9" fmla="*/ 320801 h 457200"/>
              <a:gd name="T10" fmla="*/ 2228849 w 2249804"/>
              <a:gd name="T11" fmla="*/ 352805 h 457200"/>
              <a:gd name="T12" fmla="*/ 2042921 w 2249804"/>
              <a:gd name="T13" fmla="*/ 320801 h 457200"/>
              <a:gd name="T14" fmla="*/ 2123565 w 2249804"/>
              <a:gd name="T15" fmla="*/ 19049 h 457200"/>
              <a:gd name="T16" fmla="*/ 2110772 w 2249804"/>
              <a:gd name="T17" fmla="*/ 55339 h 457200"/>
              <a:gd name="T18" fmla="*/ 2181605 w 2249804"/>
              <a:gd name="T19" fmla="*/ 352805 h 457200"/>
              <a:gd name="T20" fmla="*/ 2200631 w 2249804"/>
              <a:gd name="T21" fmla="*/ 314705 h 457200"/>
              <a:gd name="T22" fmla="*/ 2132824 w 2249804"/>
              <a:gd name="T23" fmla="*/ 24453 h 457200"/>
              <a:gd name="T24" fmla="*/ 2237496 w 2249804"/>
              <a:gd name="T25" fmla="*/ 352805 h 457200"/>
              <a:gd name="T26" fmla="*/ 2244597 w 2249804"/>
              <a:gd name="T27" fmla="*/ 320801 h 457200"/>
              <a:gd name="T28" fmla="*/ 2090550 w 2249804"/>
              <a:gd name="T29" fmla="*/ 346680 h 457200"/>
              <a:gd name="T30" fmla="*/ 2057399 w 2249804"/>
              <a:gd name="T31" fmla="*/ 333755 h 457200"/>
              <a:gd name="T32" fmla="*/ 2057399 w 2249804"/>
              <a:gd name="T33" fmla="*/ 147065 h 457200"/>
              <a:gd name="T34" fmla="*/ 2095499 w 2249804"/>
              <a:gd name="T35" fmla="*/ 314705 h 457200"/>
              <a:gd name="T36" fmla="*/ 2236469 w 2249804"/>
              <a:gd name="T37" fmla="*/ 314705 h 457200"/>
              <a:gd name="T38" fmla="*/ 2244597 w 2249804"/>
              <a:gd name="T39" fmla="*/ 320801 h 457200"/>
              <a:gd name="T40" fmla="*/ 2057780 w 2249804"/>
              <a:gd name="T41" fmla="*/ 147827 h 457200"/>
              <a:gd name="T42" fmla="*/ 2095499 w 2249804"/>
              <a:gd name="T43" fmla="*/ 148589 h 457200"/>
              <a:gd name="T44" fmla="*/ 2058161 w 2249804"/>
              <a:gd name="T45" fmla="*/ 148589 h 457200"/>
              <a:gd name="T46" fmla="*/ 2095499 w 2249804"/>
              <a:gd name="T47" fmla="*/ 148589 h 457200"/>
              <a:gd name="T48" fmla="*/ 2057399 w 2249804"/>
              <a:gd name="T49" fmla="*/ 147065 h 457200"/>
              <a:gd name="T50" fmla="*/ 2057399 w 2249804"/>
              <a:gd name="T51" fmla="*/ 146684 h 457200"/>
              <a:gd name="T52" fmla="*/ 2057053 w 2249804"/>
              <a:gd name="T53" fmla="*/ 146026 h 457200"/>
              <a:gd name="T54" fmla="*/ 2057175 w 2249804"/>
              <a:gd name="T55" fmla="*/ 146124 h 457200"/>
              <a:gd name="T56" fmla="*/ 2056855 w 2249804"/>
              <a:gd name="T57" fmla="*/ 145324 h 457200"/>
              <a:gd name="T58" fmla="*/ 2056637 w 2249804"/>
              <a:gd name="T59" fmla="*/ 144779 h 457200"/>
              <a:gd name="T60" fmla="*/ 2057175 w 2249804"/>
              <a:gd name="T61" fmla="*/ 146124 h 457200"/>
              <a:gd name="T62" fmla="*/ 2057399 w 2249804"/>
              <a:gd name="T63" fmla="*/ 146303 h 457200"/>
              <a:gd name="T64" fmla="*/ 2056790 w 2249804"/>
              <a:gd name="T65" fmla="*/ 145237 h 457200"/>
              <a:gd name="T66" fmla="*/ 2056764 w 2249804"/>
              <a:gd name="T67" fmla="*/ 145795 h 457200"/>
              <a:gd name="T68" fmla="*/ 2057018 w 2249804"/>
              <a:gd name="T69" fmla="*/ 145922 h 457200"/>
              <a:gd name="T70" fmla="*/ 2056764 w 2249804"/>
              <a:gd name="T71" fmla="*/ 145795 h 457200"/>
              <a:gd name="T72" fmla="*/ 2056637 w 2249804"/>
              <a:gd name="T73" fmla="*/ 145541 h 457200"/>
              <a:gd name="T74" fmla="*/ 2056637 w 2249804"/>
              <a:gd name="T75" fmla="*/ 144779 h 457200"/>
              <a:gd name="T76" fmla="*/ 2055875 w 2249804"/>
              <a:gd name="T77" fmla="*/ 144017 h 457200"/>
              <a:gd name="T78" fmla="*/ 2056129 w 2249804"/>
              <a:gd name="T79" fmla="*/ 144525 h 457200"/>
              <a:gd name="T80" fmla="*/ 2054351 w 2249804"/>
              <a:gd name="T81" fmla="*/ 143865 h 457200"/>
              <a:gd name="T82" fmla="*/ 2054191 w 2249804"/>
              <a:gd name="T83" fmla="*/ 143737 h 457200"/>
              <a:gd name="T84" fmla="*/ 2051303 w 2249804"/>
              <a:gd name="T85" fmla="*/ 143255 h 457200"/>
              <a:gd name="T86" fmla="*/ 2054191 w 2249804"/>
              <a:gd name="T87" fmla="*/ 143737 h 457200"/>
              <a:gd name="T88" fmla="*/ 5217 w 2249804"/>
              <a:gd name="T89" fmla="*/ 6426 h 457200"/>
              <a:gd name="T90" fmla="*/ 2051303 w 2249804"/>
              <a:gd name="T91" fmla="*/ 143255 h 457200"/>
              <a:gd name="T92" fmla="*/ 2094737 w 2249804"/>
              <a:gd name="T93" fmla="*/ 140969 h 457200"/>
              <a:gd name="T94" fmla="*/ 2091689 w 2249804"/>
              <a:gd name="T95" fmla="*/ 130301 h 457200"/>
              <a:gd name="T96" fmla="*/ 19049 w 2249804"/>
              <a:gd name="T97" fmla="*/ 105155 h 457200"/>
              <a:gd name="T98" fmla="*/ 2123565 w 2249804"/>
              <a:gd name="T99" fmla="*/ 19049 h 457200"/>
              <a:gd name="T100" fmla="*/ 2066806 w 2249804"/>
              <a:gd name="T101" fmla="*/ 969 h 457200"/>
              <a:gd name="T102" fmla="*/ 38099 w 2249804"/>
              <a:gd name="T103" fmla="*/ 105155 h 457200"/>
              <a:gd name="T104" fmla="*/ 2087117 w 2249804"/>
              <a:gd name="T105" fmla="*/ 122681 h 457200"/>
              <a:gd name="T106" fmla="*/ 2077211 w 2249804"/>
              <a:gd name="T107" fmla="*/ 112775 h 457200"/>
              <a:gd name="T108" fmla="*/ 2067305 w 2249804"/>
              <a:gd name="T109" fmla="*/ 108203 h 457200"/>
              <a:gd name="T110" fmla="*/ 38099 w 2249804"/>
              <a:gd name="T111" fmla="*/ 19049 h 45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9804" h="457200">
                <a:moveTo>
                  <a:pt x="2057399" y="314705"/>
                </a:moveTo>
                <a:lnTo>
                  <a:pt x="2021585" y="314705"/>
                </a:lnTo>
                <a:lnTo>
                  <a:pt x="2014727" y="319277"/>
                </a:lnTo>
                <a:lnTo>
                  <a:pt x="2008631" y="332993"/>
                </a:lnTo>
                <a:lnTo>
                  <a:pt x="2010155" y="341375"/>
                </a:lnTo>
                <a:lnTo>
                  <a:pt x="2015489" y="346709"/>
                </a:lnTo>
                <a:lnTo>
                  <a:pt x="2115311" y="451865"/>
                </a:lnTo>
                <a:lnTo>
                  <a:pt x="2119121" y="455675"/>
                </a:lnTo>
                <a:lnTo>
                  <a:pt x="2123693" y="457199"/>
                </a:lnTo>
                <a:lnTo>
                  <a:pt x="2134361" y="457199"/>
                </a:lnTo>
                <a:lnTo>
                  <a:pt x="2139695" y="455675"/>
                </a:lnTo>
                <a:lnTo>
                  <a:pt x="2142743" y="451865"/>
                </a:lnTo>
                <a:lnTo>
                  <a:pt x="2168254" y="425195"/>
                </a:lnTo>
                <a:lnTo>
                  <a:pt x="2115311" y="425195"/>
                </a:lnTo>
                <a:lnTo>
                  <a:pt x="2129027" y="410851"/>
                </a:lnTo>
                <a:lnTo>
                  <a:pt x="2073524" y="352805"/>
                </a:lnTo>
                <a:lnTo>
                  <a:pt x="2029205" y="352805"/>
                </a:lnTo>
                <a:lnTo>
                  <a:pt x="2042921" y="320801"/>
                </a:lnTo>
                <a:lnTo>
                  <a:pt x="2057399" y="320801"/>
                </a:lnTo>
                <a:lnTo>
                  <a:pt x="2057399" y="314705"/>
                </a:lnTo>
                <a:close/>
              </a:path>
              <a:path w="2249804" h="457200">
                <a:moveTo>
                  <a:pt x="2129027" y="410851"/>
                </a:moveTo>
                <a:lnTo>
                  <a:pt x="2115311" y="425195"/>
                </a:lnTo>
                <a:lnTo>
                  <a:pt x="2142743" y="425195"/>
                </a:lnTo>
                <a:lnTo>
                  <a:pt x="2129027" y="410851"/>
                </a:lnTo>
                <a:close/>
              </a:path>
              <a:path w="2249804" h="457200">
                <a:moveTo>
                  <a:pt x="2215133" y="320801"/>
                </a:moveTo>
                <a:lnTo>
                  <a:pt x="2129027" y="410851"/>
                </a:lnTo>
                <a:lnTo>
                  <a:pt x="2142743" y="425195"/>
                </a:lnTo>
                <a:lnTo>
                  <a:pt x="2168254" y="425195"/>
                </a:lnTo>
                <a:lnTo>
                  <a:pt x="2237496" y="352805"/>
                </a:lnTo>
                <a:lnTo>
                  <a:pt x="2228849" y="352805"/>
                </a:lnTo>
                <a:lnTo>
                  <a:pt x="2215133" y="320801"/>
                </a:lnTo>
                <a:close/>
              </a:path>
              <a:path w="2249804" h="457200">
                <a:moveTo>
                  <a:pt x="2042921" y="320801"/>
                </a:moveTo>
                <a:lnTo>
                  <a:pt x="2029205" y="352805"/>
                </a:lnTo>
                <a:lnTo>
                  <a:pt x="2073454" y="352732"/>
                </a:lnTo>
                <a:lnTo>
                  <a:pt x="2042921" y="320801"/>
                </a:lnTo>
                <a:close/>
              </a:path>
              <a:path w="2249804" h="457200">
                <a:moveTo>
                  <a:pt x="2073454" y="352732"/>
                </a:moveTo>
                <a:lnTo>
                  <a:pt x="2029205" y="352805"/>
                </a:lnTo>
                <a:lnTo>
                  <a:pt x="2073524" y="352805"/>
                </a:lnTo>
                <a:lnTo>
                  <a:pt x="2073454" y="352732"/>
                </a:lnTo>
                <a:close/>
              </a:path>
              <a:path w="2249804" h="457200">
                <a:moveTo>
                  <a:pt x="2123565" y="19049"/>
                </a:moveTo>
                <a:lnTo>
                  <a:pt x="38099" y="19049"/>
                </a:lnTo>
                <a:lnTo>
                  <a:pt x="38099" y="38101"/>
                </a:lnTo>
                <a:lnTo>
                  <a:pt x="2057216" y="38307"/>
                </a:lnTo>
                <a:lnTo>
                  <a:pt x="2071709" y="40111"/>
                </a:lnTo>
                <a:lnTo>
                  <a:pt x="2110772" y="55339"/>
                </a:lnTo>
                <a:lnTo>
                  <a:pt x="2140824" y="83075"/>
                </a:lnTo>
                <a:lnTo>
                  <a:pt x="2158798" y="120468"/>
                </a:lnTo>
                <a:lnTo>
                  <a:pt x="2162637" y="335562"/>
                </a:lnTo>
                <a:lnTo>
                  <a:pt x="2168681" y="347856"/>
                </a:lnTo>
                <a:lnTo>
                  <a:pt x="2181605" y="352805"/>
                </a:lnTo>
                <a:lnTo>
                  <a:pt x="2184531" y="352805"/>
                </a:lnTo>
                <a:lnTo>
                  <a:pt x="2202747" y="333755"/>
                </a:lnTo>
                <a:lnTo>
                  <a:pt x="2200655" y="333755"/>
                </a:lnTo>
                <a:lnTo>
                  <a:pt x="2181605" y="314705"/>
                </a:lnTo>
                <a:lnTo>
                  <a:pt x="2200631" y="314705"/>
                </a:lnTo>
                <a:lnTo>
                  <a:pt x="2200410" y="140497"/>
                </a:lnTo>
                <a:lnTo>
                  <a:pt x="2191888" y="98547"/>
                </a:lnTo>
                <a:lnTo>
                  <a:pt x="2172511" y="61990"/>
                </a:lnTo>
                <a:lnTo>
                  <a:pt x="2144035" y="32456"/>
                </a:lnTo>
                <a:lnTo>
                  <a:pt x="2132824" y="24453"/>
                </a:lnTo>
                <a:lnTo>
                  <a:pt x="2123565" y="19049"/>
                </a:lnTo>
                <a:close/>
              </a:path>
              <a:path w="2249804" h="457200">
                <a:moveTo>
                  <a:pt x="2244597" y="320801"/>
                </a:moveTo>
                <a:lnTo>
                  <a:pt x="2215133" y="320801"/>
                </a:lnTo>
                <a:lnTo>
                  <a:pt x="2228849" y="352805"/>
                </a:lnTo>
                <a:lnTo>
                  <a:pt x="2237496" y="352805"/>
                </a:lnTo>
                <a:lnTo>
                  <a:pt x="2243353" y="346680"/>
                </a:lnTo>
                <a:lnTo>
                  <a:pt x="2247899" y="341375"/>
                </a:lnTo>
                <a:lnTo>
                  <a:pt x="2249423" y="332993"/>
                </a:lnTo>
                <a:lnTo>
                  <a:pt x="2246375" y="326135"/>
                </a:lnTo>
                <a:lnTo>
                  <a:pt x="2244597" y="320801"/>
                </a:lnTo>
                <a:close/>
              </a:path>
              <a:path w="2249804" h="457200">
                <a:moveTo>
                  <a:pt x="2057399" y="320801"/>
                </a:moveTo>
                <a:lnTo>
                  <a:pt x="2042921" y="320801"/>
                </a:lnTo>
                <a:lnTo>
                  <a:pt x="2073454" y="352732"/>
                </a:lnTo>
                <a:lnTo>
                  <a:pt x="2078256" y="352724"/>
                </a:lnTo>
                <a:lnTo>
                  <a:pt x="2090550" y="346680"/>
                </a:lnTo>
                <a:lnTo>
                  <a:pt x="2095499" y="333755"/>
                </a:lnTo>
                <a:lnTo>
                  <a:pt x="2057399" y="333755"/>
                </a:lnTo>
                <a:lnTo>
                  <a:pt x="2057399" y="320801"/>
                </a:lnTo>
                <a:close/>
              </a:path>
              <a:path w="2249804" h="457200">
                <a:moveTo>
                  <a:pt x="2057399" y="147065"/>
                </a:moveTo>
                <a:lnTo>
                  <a:pt x="2057399" y="333755"/>
                </a:lnTo>
                <a:lnTo>
                  <a:pt x="2076449" y="314705"/>
                </a:lnTo>
                <a:lnTo>
                  <a:pt x="2095499" y="314705"/>
                </a:lnTo>
                <a:lnTo>
                  <a:pt x="2095499" y="149351"/>
                </a:lnTo>
                <a:lnTo>
                  <a:pt x="2058161" y="149351"/>
                </a:lnTo>
                <a:lnTo>
                  <a:pt x="2057399" y="147065"/>
                </a:lnTo>
                <a:close/>
              </a:path>
              <a:path w="2249804" h="457200">
                <a:moveTo>
                  <a:pt x="2095499" y="314705"/>
                </a:moveTo>
                <a:lnTo>
                  <a:pt x="2076449" y="314705"/>
                </a:lnTo>
                <a:lnTo>
                  <a:pt x="2057399" y="333755"/>
                </a:lnTo>
                <a:lnTo>
                  <a:pt x="2095499" y="333755"/>
                </a:lnTo>
                <a:lnTo>
                  <a:pt x="2095499" y="314705"/>
                </a:lnTo>
                <a:close/>
              </a:path>
              <a:path w="2249804" h="457200">
                <a:moveTo>
                  <a:pt x="2200631" y="314705"/>
                </a:moveTo>
                <a:lnTo>
                  <a:pt x="2181605" y="314705"/>
                </a:lnTo>
                <a:lnTo>
                  <a:pt x="2200655" y="333755"/>
                </a:lnTo>
                <a:lnTo>
                  <a:pt x="2200631" y="314705"/>
                </a:lnTo>
                <a:close/>
              </a:path>
              <a:path w="2249804" h="457200">
                <a:moveTo>
                  <a:pt x="2236469" y="314705"/>
                </a:moveTo>
                <a:lnTo>
                  <a:pt x="2200631" y="314705"/>
                </a:lnTo>
                <a:lnTo>
                  <a:pt x="2200655" y="333755"/>
                </a:lnTo>
                <a:lnTo>
                  <a:pt x="2202747" y="333755"/>
                </a:lnTo>
                <a:lnTo>
                  <a:pt x="2215133" y="320801"/>
                </a:lnTo>
                <a:lnTo>
                  <a:pt x="2244597" y="320801"/>
                </a:lnTo>
                <a:lnTo>
                  <a:pt x="2244089" y="319277"/>
                </a:lnTo>
                <a:lnTo>
                  <a:pt x="2236469" y="314705"/>
                </a:lnTo>
                <a:close/>
              </a:path>
              <a:path w="2249804" h="457200">
                <a:moveTo>
                  <a:pt x="2057399" y="147065"/>
                </a:moveTo>
                <a:lnTo>
                  <a:pt x="2058161" y="149351"/>
                </a:lnTo>
                <a:lnTo>
                  <a:pt x="2057780" y="147827"/>
                </a:lnTo>
                <a:lnTo>
                  <a:pt x="2057399" y="147065"/>
                </a:lnTo>
                <a:close/>
              </a:path>
              <a:path w="2249804" h="457200">
                <a:moveTo>
                  <a:pt x="2057780" y="147827"/>
                </a:moveTo>
                <a:lnTo>
                  <a:pt x="2058161" y="149351"/>
                </a:lnTo>
                <a:lnTo>
                  <a:pt x="2095499" y="149351"/>
                </a:lnTo>
                <a:lnTo>
                  <a:pt x="2095499" y="148589"/>
                </a:lnTo>
                <a:lnTo>
                  <a:pt x="2058161" y="148589"/>
                </a:lnTo>
                <a:lnTo>
                  <a:pt x="2057780" y="147827"/>
                </a:lnTo>
                <a:close/>
              </a:path>
              <a:path w="2249804" h="457200">
                <a:moveTo>
                  <a:pt x="2057653" y="147319"/>
                </a:moveTo>
                <a:lnTo>
                  <a:pt x="2057780" y="147827"/>
                </a:lnTo>
                <a:lnTo>
                  <a:pt x="2058161" y="148589"/>
                </a:lnTo>
                <a:lnTo>
                  <a:pt x="2057653" y="147319"/>
                </a:lnTo>
                <a:close/>
              </a:path>
              <a:path w="2249804" h="457200">
                <a:moveTo>
                  <a:pt x="2057399" y="146303"/>
                </a:moveTo>
                <a:lnTo>
                  <a:pt x="2057653" y="147319"/>
                </a:lnTo>
                <a:lnTo>
                  <a:pt x="2058161" y="148589"/>
                </a:lnTo>
                <a:lnTo>
                  <a:pt x="2095499" y="148589"/>
                </a:lnTo>
                <a:lnTo>
                  <a:pt x="2095499" y="147065"/>
                </a:lnTo>
                <a:lnTo>
                  <a:pt x="2058161" y="147065"/>
                </a:lnTo>
                <a:lnTo>
                  <a:pt x="2057399" y="146303"/>
                </a:lnTo>
                <a:close/>
              </a:path>
              <a:path w="2249804" h="457200">
                <a:moveTo>
                  <a:pt x="2057399" y="146684"/>
                </a:moveTo>
                <a:lnTo>
                  <a:pt x="2057399" y="147065"/>
                </a:lnTo>
                <a:lnTo>
                  <a:pt x="2057780" y="147827"/>
                </a:lnTo>
                <a:lnTo>
                  <a:pt x="2057653" y="147319"/>
                </a:lnTo>
                <a:lnTo>
                  <a:pt x="2057399" y="146684"/>
                </a:lnTo>
                <a:close/>
              </a:path>
              <a:path w="2249804" h="457200">
                <a:moveTo>
                  <a:pt x="2057399" y="146303"/>
                </a:moveTo>
                <a:lnTo>
                  <a:pt x="2057399" y="146684"/>
                </a:lnTo>
                <a:lnTo>
                  <a:pt x="2057653" y="147319"/>
                </a:lnTo>
                <a:lnTo>
                  <a:pt x="2057399" y="146303"/>
                </a:lnTo>
                <a:close/>
              </a:path>
              <a:path w="2249804" h="457200">
                <a:moveTo>
                  <a:pt x="2056764" y="145795"/>
                </a:moveTo>
                <a:lnTo>
                  <a:pt x="2057399" y="147065"/>
                </a:lnTo>
                <a:lnTo>
                  <a:pt x="2057053" y="146026"/>
                </a:lnTo>
                <a:lnTo>
                  <a:pt x="2056764" y="145795"/>
                </a:lnTo>
                <a:close/>
              </a:path>
              <a:path w="2249804" h="457200">
                <a:moveTo>
                  <a:pt x="2057053" y="146026"/>
                </a:moveTo>
                <a:lnTo>
                  <a:pt x="2057399" y="147065"/>
                </a:lnTo>
                <a:lnTo>
                  <a:pt x="2057399" y="146684"/>
                </a:lnTo>
                <a:lnTo>
                  <a:pt x="2057175" y="146124"/>
                </a:lnTo>
                <a:lnTo>
                  <a:pt x="2057053" y="146026"/>
                </a:lnTo>
                <a:close/>
              </a:path>
              <a:path w="2249804" h="457200">
                <a:moveTo>
                  <a:pt x="2056855" y="145324"/>
                </a:moveTo>
                <a:lnTo>
                  <a:pt x="2057145" y="146049"/>
                </a:lnTo>
                <a:lnTo>
                  <a:pt x="2058161" y="147065"/>
                </a:lnTo>
                <a:lnTo>
                  <a:pt x="2056855" y="145324"/>
                </a:lnTo>
                <a:close/>
              </a:path>
              <a:path w="2249804" h="457200">
                <a:moveTo>
                  <a:pt x="2095499" y="142493"/>
                </a:moveTo>
                <a:lnTo>
                  <a:pt x="2052065" y="142493"/>
                </a:lnTo>
                <a:lnTo>
                  <a:pt x="2055875" y="144017"/>
                </a:lnTo>
                <a:lnTo>
                  <a:pt x="2056333" y="144627"/>
                </a:lnTo>
                <a:lnTo>
                  <a:pt x="2056637" y="144779"/>
                </a:lnTo>
                <a:lnTo>
                  <a:pt x="2056855" y="145324"/>
                </a:lnTo>
                <a:lnTo>
                  <a:pt x="2058161" y="147065"/>
                </a:lnTo>
                <a:lnTo>
                  <a:pt x="2095499" y="147065"/>
                </a:lnTo>
                <a:lnTo>
                  <a:pt x="2095499" y="142493"/>
                </a:lnTo>
                <a:close/>
              </a:path>
              <a:path w="2249804" h="457200">
                <a:moveTo>
                  <a:pt x="2057175" y="146124"/>
                </a:moveTo>
                <a:lnTo>
                  <a:pt x="2057399" y="146684"/>
                </a:lnTo>
                <a:lnTo>
                  <a:pt x="2057399" y="146303"/>
                </a:lnTo>
                <a:lnTo>
                  <a:pt x="2057175" y="146124"/>
                </a:lnTo>
                <a:close/>
              </a:path>
              <a:path w="2249804" h="457200">
                <a:moveTo>
                  <a:pt x="2057145" y="146049"/>
                </a:moveTo>
                <a:lnTo>
                  <a:pt x="2057399" y="146303"/>
                </a:lnTo>
                <a:lnTo>
                  <a:pt x="2057145" y="146049"/>
                </a:lnTo>
                <a:close/>
              </a:path>
              <a:path w="2249804" h="457200">
                <a:moveTo>
                  <a:pt x="2057018" y="145922"/>
                </a:moveTo>
                <a:lnTo>
                  <a:pt x="2057175" y="146124"/>
                </a:lnTo>
                <a:lnTo>
                  <a:pt x="2057018" y="145922"/>
                </a:lnTo>
                <a:close/>
              </a:path>
              <a:path w="2249804" h="457200">
                <a:moveTo>
                  <a:pt x="2056790" y="145237"/>
                </a:moveTo>
                <a:lnTo>
                  <a:pt x="2057018" y="145922"/>
                </a:lnTo>
                <a:lnTo>
                  <a:pt x="2056855" y="145324"/>
                </a:lnTo>
                <a:lnTo>
                  <a:pt x="2056790" y="145237"/>
                </a:lnTo>
                <a:close/>
              </a:path>
              <a:path w="2249804" h="457200">
                <a:moveTo>
                  <a:pt x="2056637" y="145541"/>
                </a:moveTo>
                <a:lnTo>
                  <a:pt x="2056764" y="145795"/>
                </a:lnTo>
                <a:lnTo>
                  <a:pt x="2057053" y="146026"/>
                </a:lnTo>
                <a:lnTo>
                  <a:pt x="2056637" y="145541"/>
                </a:lnTo>
                <a:close/>
              </a:path>
              <a:path w="2249804" h="457200">
                <a:moveTo>
                  <a:pt x="2056129" y="144525"/>
                </a:moveTo>
                <a:lnTo>
                  <a:pt x="2056637" y="145541"/>
                </a:lnTo>
                <a:lnTo>
                  <a:pt x="2057018" y="145922"/>
                </a:lnTo>
                <a:lnTo>
                  <a:pt x="2056790" y="145237"/>
                </a:lnTo>
                <a:lnTo>
                  <a:pt x="2056333" y="144627"/>
                </a:lnTo>
                <a:lnTo>
                  <a:pt x="2056129" y="144525"/>
                </a:lnTo>
                <a:close/>
              </a:path>
              <a:path w="2249804" h="457200">
                <a:moveTo>
                  <a:pt x="2054418" y="143918"/>
                </a:moveTo>
                <a:lnTo>
                  <a:pt x="2056764" y="145795"/>
                </a:lnTo>
                <a:lnTo>
                  <a:pt x="2056637" y="145541"/>
                </a:lnTo>
                <a:lnTo>
                  <a:pt x="2055113" y="144017"/>
                </a:lnTo>
                <a:lnTo>
                  <a:pt x="2054418" y="143918"/>
                </a:lnTo>
                <a:close/>
              </a:path>
              <a:path w="2249804" h="457200">
                <a:moveTo>
                  <a:pt x="2055113" y="144017"/>
                </a:moveTo>
                <a:lnTo>
                  <a:pt x="2056637" y="145541"/>
                </a:lnTo>
                <a:lnTo>
                  <a:pt x="2056129" y="144525"/>
                </a:lnTo>
                <a:lnTo>
                  <a:pt x="2055113" y="144017"/>
                </a:lnTo>
                <a:close/>
              </a:path>
              <a:path w="2249804" h="457200">
                <a:moveTo>
                  <a:pt x="2056637" y="144779"/>
                </a:moveTo>
                <a:lnTo>
                  <a:pt x="2056790" y="145237"/>
                </a:lnTo>
                <a:lnTo>
                  <a:pt x="2056637" y="144779"/>
                </a:lnTo>
                <a:close/>
              </a:path>
              <a:path w="2249804" h="457200">
                <a:moveTo>
                  <a:pt x="2056333" y="144627"/>
                </a:moveTo>
                <a:lnTo>
                  <a:pt x="2056790" y="145237"/>
                </a:lnTo>
                <a:lnTo>
                  <a:pt x="2056637" y="144779"/>
                </a:lnTo>
                <a:lnTo>
                  <a:pt x="2056333" y="144627"/>
                </a:lnTo>
                <a:close/>
              </a:path>
              <a:path w="2249804" h="457200">
                <a:moveTo>
                  <a:pt x="2055875" y="144017"/>
                </a:moveTo>
                <a:lnTo>
                  <a:pt x="2056129" y="144525"/>
                </a:lnTo>
                <a:lnTo>
                  <a:pt x="2056333" y="144627"/>
                </a:lnTo>
                <a:lnTo>
                  <a:pt x="2055875" y="144017"/>
                </a:lnTo>
                <a:close/>
              </a:path>
              <a:path w="2249804" h="457200">
                <a:moveTo>
                  <a:pt x="2054732" y="143827"/>
                </a:moveTo>
                <a:lnTo>
                  <a:pt x="2056129" y="144525"/>
                </a:lnTo>
                <a:lnTo>
                  <a:pt x="2055875" y="144017"/>
                </a:lnTo>
                <a:lnTo>
                  <a:pt x="2054732" y="143827"/>
                </a:lnTo>
                <a:close/>
              </a:path>
              <a:path w="2249804" h="457200">
                <a:moveTo>
                  <a:pt x="2054351" y="143865"/>
                </a:moveTo>
                <a:lnTo>
                  <a:pt x="2055113" y="144017"/>
                </a:lnTo>
                <a:lnTo>
                  <a:pt x="2054351" y="143865"/>
                </a:lnTo>
                <a:close/>
              </a:path>
              <a:path w="2249804" h="457200">
                <a:moveTo>
                  <a:pt x="2054191" y="143737"/>
                </a:moveTo>
                <a:lnTo>
                  <a:pt x="2054351" y="143865"/>
                </a:lnTo>
                <a:lnTo>
                  <a:pt x="2055113" y="144017"/>
                </a:lnTo>
                <a:lnTo>
                  <a:pt x="2054732" y="143827"/>
                </a:lnTo>
                <a:lnTo>
                  <a:pt x="2054191" y="143737"/>
                </a:lnTo>
                <a:close/>
              </a:path>
              <a:path w="2249804" h="457200">
                <a:moveTo>
                  <a:pt x="2052065" y="142493"/>
                </a:moveTo>
                <a:lnTo>
                  <a:pt x="2054732" y="143827"/>
                </a:lnTo>
                <a:lnTo>
                  <a:pt x="2055875" y="144017"/>
                </a:lnTo>
                <a:lnTo>
                  <a:pt x="2052065" y="142493"/>
                </a:lnTo>
                <a:close/>
              </a:path>
              <a:path w="2249804" h="457200">
                <a:moveTo>
                  <a:pt x="2051303" y="143255"/>
                </a:moveTo>
                <a:lnTo>
                  <a:pt x="2049779" y="143255"/>
                </a:lnTo>
                <a:lnTo>
                  <a:pt x="2054418" y="143918"/>
                </a:lnTo>
                <a:lnTo>
                  <a:pt x="2051303" y="143255"/>
                </a:lnTo>
                <a:close/>
              </a:path>
              <a:path w="2249804" h="457200">
                <a:moveTo>
                  <a:pt x="2053589" y="143255"/>
                </a:moveTo>
                <a:lnTo>
                  <a:pt x="2054191" y="143737"/>
                </a:lnTo>
                <a:lnTo>
                  <a:pt x="2054732" y="143827"/>
                </a:lnTo>
                <a:lnTo>
                  <a:pt x="2053589" y="143255"/>
                </a:lnTo>
                <a:close/>
              </a:path>
              <a:path w="2249804" h="457200">
                <a:moveTo>
                  <a:pt x="2052065" y="0"/>
                </a:moveTo>
                <a:lnTo>
                  <a:pt x="17359" y="88"/>
                </a:lnTo>
                <a:lnTo>
                  <a:pt x="5217" y="6426"/>
                </a:lnTo>
                <a:lnTo>
                  <a:pt x="0" y="19049"/>
                </a:lnTo>
                <a:lnTo>
                  <a:pt x="89" y="126015"/>
                </a:lnTo>
                <a:lnTo>
                  <a:pt x="6426" y="138306"/>
                </a:lnTo>
                <a:lnTo>
                  <a:pt x="19049" y="143255"/>
                </a:lnTo>
                <a:lnTo>
                  <a:pt x="2051303" y="143255"/>
                </a:lnTo>
                <a:lnTo>
                  <a:pt x="2054191" y="143737"/>
                </a:lnTo>
                <a:lnTo>
                  <a:pt x="2053589" y="143255"/>
                </a:lnTo>
                <a:lnTo>
                  <a:pt x="2052065" y="142493"/>
                </a:lnTo>
                <a:lnTo>
                  <a:pt x="2095499" y="142493"/>
                </a:lnTo>
                <a:lnTo>
                  <a:pt x="2094737" y="140969"/>
                </a:lnTo>
                <a:lnTo>
                  <a:pt x="2094737" y="138683"/>
                </a:lnTo>
                <a:lnTo>
                  <a:pt x="2093213" y="134111"/>
                </a:lnTo>
                <a:lnTo>
                  <a:pt x="2092451" y="132587"/>
                </a:lnTo>
                <a:lnTo>
                  <a:pt x="2092451" y="131825"/>
                </a:lnTo>
                <a:lnTo>
                  <a:pt x="2091689" y="130301"/>
                </a:lnTo>
                <a:lnTo>
                  <a:pt x="2089403" y="126491"/>
                </a:lnTo>
                <a:lnTo>
                  <a:pt x="2088641" y="124967"/>
                </a:lnTo>
                <a:lnTo>
                  <a:pt x="2087879" y="124205"/>
                </a:lnTo>
                <a:lnTo>
                  <a:pt x="38099" y="124205"/>
                </a:lnTo>
                <a:lnTo>
                  <a:pt x="19049" y="105155"/>
                </a:lnTo>
                <a:lnTo>
                  <a:pt x="38099" y="105155"/>
                </a:lnTo>
                <a:lnTo>
                  <a:pt x="38099" y="38101"/>
                </a:lnTo>
                <a:lnTo>
                  <a:pt x="19049" y="38099"/>
                </a:lnTo>
                <a:lnTo>
                  <a:pt x="38099" y="19049"/>
                </a:lnTo>
                <a:lnTo>
                  <a:pt x="2123565" y="19049"/>
                </a:lnTo>
                <a:lnTo>
                  <a:pt x="2120862" y="17472"/>
                </a:lnTo>
                <a:lnTo>
                  <a:pt x="2108214" y="11573"/>
                </a:lnTo>
                <a:lnTo>
                  <a:pt x="2094946" y="6815"/>
                </a:lnTo>
                <a:lnTo>
                  <a:pt x="2081122" y="3261"/>
                </a:lnTo>
                <a:lnTo>
                  <a:pt x="2066806" y="969"/>
                </a:lnTo>
                <a:lnTo>
                  <a:pt x="2052065" y="0"/>
                </a:lnTo>
                <a:close/>
              </a:path>
              <a:path w="2249804" h="457200">
                <a:moveTo>
                  <a:pt x="38099" y="105155"/>
                </a:moveTo>
                <a:lnTo>
                  <a:pt x="19049" y="105155"/>
                </a:lnTo>
                <a:lnTo>
                  <a:pt x="38099" y="124205"/>
                </a:lnTo>
                <a:lnTo>
                  <a:pt x="38099" y="105155"/>
                </a:lnTo>
                <a:close/>
              </a:path>
              <a:path w="2249804" h="457200">
                <a:moveTo>
                  <a:pt x="2053589" y="105155"/>
                </a:moveTo>
                <a:lnTo>
                  <a:pt x="38099" y="105155"/>
                </a:lnTo>
                <a:lnTo>
                  <a:pt x="38099" y="124205"/>
                </a:lnTo>
                <a:lnTo>
                  <a:pt x="2087879" y="124205"/>
                </a:lnTo>
                <a:lnTo>
                  <a:pt x="2087117" y="122681"/>
                </a:lnTo>
                <a:lnTo>
                  <a:pt x="2084069" y="119633"/>
                </a:lnTo>
                <a:lnTo>
                  <a:pt x="2083307" y="118109"/>
                </a:lnTo>
                <a:lnTo>
                  <a:pt x="2081783" y="116585"/>
                </a:lnTo>
                <a:lnTo>
                  <a:pt x="2077973" y="113537"/>
                </a:lnTo>
                <a:lnTo>
                  <a:pt x="2077211" y="112775"/>
                </a:lnTo>
                <a:lnTo>
                  <a:pt x="2075687" y="112013"/>
                </a:lnTo>
                <a:lnTo>
                  <a:pt x="2074922" y="112012"/>
                </a:lnTo>
                <a:lnTo>
                  <a:pt x="2071115" y="109727"/>
                </a:lnTo>
                <a:lnTo>
                  <a:pt x="2068067" y="108203"/>
                </a:lnTo>
                <a:lnTo>
                  <a:pt x="2067305" y="108203"/>
                </a:lnTo>
                <a:lnTo>
                  <a:pt x="2062733" y="106679"/>
                </a:lnTo>
                <a:lnTo>
                  <a:pt x="2061209" y="105917"/>
                </a:lnTo>
                <a:lnTo>
                  <a:pt x="2058923" y="105917"/>
                </a:lnTo>
                <a:lnTo>
                  <a:pt x="2053589" y="105155"/>
                </a:lnTo>
                <a:close/>
              </a:path>
              <a:path w="2249804" h="457200">
                <a:moveTo>
                  <a:pt x="38099" y="19049"/>
                </a:moveTo>
                <a:lnTo>
                  <a:pt x="19049" y="38099"/>
                </a:lnTo>
                <a:lnTo>
                  <a:pt x="38099" y="38101"/>
                </a:lnTo>
                <a:lnTo>
                  <a:pt x="38099" y="1904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2" name="object 16"/>
          <p:cNvSpPr>
            <a:spLocks/>
          </p:cNvSpPr>
          <p:nvPr/>
        </p:nvSpPr>
        <p:spPr bwMode="auto">
          <a:xfrm>
            <a:off x="4800600" y="4418013"/>
            <a:ext cx="2209800" cy="419100"/>
          </a:xfrm>
          <a:custGeom>
            <a:avLst/>
            <a:gdLst>
              <a:gd name="T0" fmla="*/ 2162555 w 2209800"/>
              <a:gd name="T1" fmla="*/ 105155 h 419100"/>
              <a:gd name="T2" fmla="*/ 2057399 w 2209800"/>
              <a:gd name="T3" fmla="*/ 105155 h 419100"/>
              <a:gd name="T4" fmla="*/ 2057399 w 2209800"/>
              <a:gd name="T5" fmla="*/ 289559 h 419100"/>
              <a:gd name="T6" fmla="*/ 2053555 w 2209800"/>
              <a:gd name="T7" fmla="*/ 303141 h 419100"/>
              <a:gd name="T8" fmla="*/ 2043476 w 2209800"/>
              <a:gd name="T9" fmla="*/ 312305 h 419100"/>
              <a:gd name="T10" fmla="*/ 0 w 2209800"/>
              <a:gd name="T11" fmla="*/ 314705 h 419100"/>
              <a:gd name="T12" fmla="*/ 0 w 2209800"/>
              <a:gd name="T13" fmla="*/ 419099 h 419100"/>
              <a:gd name="T14" fmla="*/ 2033015 w 2209800"/>
              <a:gd name="T15" fmla="*/ 419099 h 419100"/>
              <a:gd name="T16" fmla="*/ 2047700 w 2209800"/>
              <a:gd name="T17" fmla="*/ 418279 h 419100"/>
              <a:gd name="T18" fmla="*/ 2088496 w 2209800"/>
              <a:gd name="T19" fmla="*/ 406683 h 419100"/>
              <a:gd name="T20" fmla="*/ 2122552 w 2209800"/>
              <a:gd name="T21" fmla="*/ 383238 h 419100"/>
              <a:gd name="T22" fmla="*/ 2147483 w 2209800"/>
              <a:gd name="T23" fmla="*/ 350329 h 419100"/>
              <a:gd name="T24" fmla="*/ 2160903 w 2209800"/>
              <a:gd name="T25" fmla="*/ 310343 h 419100"/>
              <a:gd name="T26" fmla="*/ 2162406 w 2209800"/>
              <a:gd name="T27" fmla="*/ 295853 h 419100"/>
              <a:gd name="T28" fmla="*/ 2162555 w 2209800"/>
              <a:gd name="T29" fmla="*/ 105155 h 419100"/>
              <a:gd name="T30" fmla="*/ 2109977 w 2209800"/>
              <a:gd name="T31" fmla="*/ 0 h 419100"/>
              <a:gd name="T32" fmla="*/ 2010155 w 2209800"/>
              <a:gd name="T33" fmla="*/ 105155 h 419100"/>
              <a:gd name="T34" fmla="*/ 2209799 w 2209800"/>
              <a:gd name="T35" fmla="*/ 105155 h 419100"/>
              <a:gd name="T36" fmla="*/ 2109977 w 2209800"/>
              <a:gd name="T37" fmla="*/ 0 h 419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9800" h="419100">
                <a:moveTo>
                  <a:pt x="2162555" y="105155"/>
                </a:moveTo>
                <a:lnTo>
                  <a:pt x="2057399" y="105155"/>
                </a:lnTo>
                <a:lnTo>
                  <a:pt x="2057399" y="289559"/>
                </a:lnTo>
                <a:lnTo>
                  <a:pt x="2053555" y="303141"/>
                </a:lnTo>
                <a:lnTo>
                  <a:pt x="2043476" y="312305"/>
                </a:lnTo>
                <a:lnTo>
                  <a:pt x="0" y="314705"/>
                </a:lnTo>
                <a:lnTo>
                  <a:pt x="0" y="419099"/>
                </a:lnTo>
                <a:lnTo>
                  <a:pt x="2033015" y="419099"/>
                </a:lnTo>
                <a:lnTo>
                  <a:pt x="2047700" y="418279"/>
                </a:lnTo>
                <a:lnTo>
                  <a:pt x="2088496" y="406683"/>
                </a:lnTo>
                <a:lnTo>
                  <a:pt x="2122552" y="383238"/>
                </a:lnTo>
                <a:lnTo>
                  <a:pt x="2147483" y="350329"/>
                </a:lnTo>
                <a:lnTo>
                  <a:pt x="2160903" y="310343"/>
                </a:lnTo>
                <a:lnTo>
                  <a:pt x="2162406" y="295853"/>
                </a:lnTo>
                <a:lnTo>
                  <a:pt x="2162555" y="105155"/>
                </a:lnTo>
                <a:close/>
              </a:path>
              <a:path w="2209800" h="419100">
                <a:moveTo>
                  <a:pt x="2109977" y="0"/>
                </a:moveTo>
                <a:lnTo>
                  <a:pt x="2010155" y="105155"/>
                </a:lnTo>
                <a:lnTo>
                  <a:pt x="2209799" y="105155"/>
                </a:lnTo>
                <a:lnTo>
                  <a:pt x="2109977" y="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3" name="object 17"/>
          <p:cNvSpPr>
            <a:spLocks/>
          </p:cNvSpPr>
          <p:nvPr/>
        </p:nvSpPr>
        <p:spPr bwMode="auto">
          <a:xfrm>
            <a:off x="4781550" y="4398963"/>
            <a:ext cx="2249488" cy="457200"/>
          </a:xfrm>
          <a:custGeom>
            <a:avLst/>
            <a:gdLst>
              <a:gd name="T0" fmla="*/ 88 w 2249804"/>
              <a:gd name="T1" fmla="*/ 439956 h 457200"/>
              <a:gd name="T2" fmla="*/ 38099 w 2249804"/>
              <a:gd name="T3" fmla="*/ 438149 h 457200"/>
              <a:gd name="T4" fmla="*/ 2087879 w 2249804"/>
              <a:gd name="T5" fmla="*/ 333755 h 457200"/>
              <a:gd name="T6" fmla="*/ 2094737 w 2249804"/>
              <a:gd name="T7" fmla="*/ 319277 h 457200"/>
              <a:gd name="T8" fmla="*/ 2095499 w 2249804"/>
              <a:gd name="T9" fmla="*/ 314324 h 457200"/>
              <a:gd name="T10" fmla="*/ 38099 w 2249804"/>
              <a:gd name="T11" fmla="*/ 438149 h 457200"/>
              <a:gd name="T12" fmla="*/ 2162361 w 2249804"/>
              <a:gd name="T13" fmla="*/ 315945 h 457200"/>
              <a:gd name="T14" fmla="*/ 38099 w 2249804"/>
              <a:gd name="T15" fmla="*/ 419099 h 457200"/>
              <a:gd name="T16" fmla="*/ 2198126 w 2249804"/>
              <a:gd name="T17" fmla="*/ 337372 h 457200"/>
              <a:gd name="T18" fmla="*/ 38099 w 2249804"/>
              <a:gd name="T19" fmla="*/ 333755 h 457200"/>
              <a:gd name="T20" fmla="*/ 38099 w 2249804"/>
              <a:gd name="T21" fmla="*/ 352805 h 457200"/>
              <a:gd name="T22" fmla="*/ 2068067 w 2249804"/>
              <a:gd name="T23" fmla="*/ 349757 h 457200"/>
              <a:gd name="T24" fmla="*/ 2081783 w 2249804"/>
              <a:gd name="T25" fmla="*/ 341375 h 457200"/>
              <a:gd name="T26" fmla="*/ 2052446 w 2249804"/>
              <a:gd name="T27" fmla="*/ 314324 h 457200"/>
              <a:gd name="T28" fmla="*/ 2052827 w 2249804"/>
              <a:gd name="T29" fmla="*/ 314705 h 457200"/>
              <a:gd name="T30" fmla="*/ 2054351 w 2249804"/>
              <a:gd name="T31" fmla="*/ 314096 h 457200"/>
              <a:gd name="T32" fmla="*/ 2053589 w 2249804"/>
              <a:gd name="T33" fmla="*/ 314705 h 457200"/>
              <a:gd name="T34" fmla="*/ 2055113 w 2249804"/>
              <a:gd name="T35" fmla="*/ 314705 h 457200"/>
              <a:gd name="T36" fmla="*/ 2054047 w 2249804"/>
              <a:gd name="T37" fmla="*/ 314096 h 457200"/>
              <a:gd name="T38" fmla="*/ 2054047 w 2249804"/>
              <a:gd name="T39" fmla="*/ 314096 h 457200"/>
              <a:gd name="T40" fmla="*/ 2053780 w 2249804"/>
              <a:gd name="T41" fmla="*/ 314134 h 457200"/>
              <a:gd name="T42" fmla="*/ 2054418 w 2249804"/>
              <a:gd name="T43" fmla="*/ 314043 h 457200"/>
              <a:gd name="T44" fmla="*/ 2054486 w 2249804"/>
              <a:gd name="T45" fmla="*/ 314033 h 457200"/>
              <a:gd name="T46" fmla="*/ 2056256 w 2249804"/>
              <a:gd name="T47" fmla="*/ 313181 h 457200"/>
              <a:gd name="T48" fmla="*/ 2056256 w 2249804"/>
              <a:gd name="T49" fmla="*/ 313181 h 457200"/>
              <a:gd name="T50" fmla="*/ 2056790 w 2249804"/>
              <a:gd name="T51" fmla="*/ 312724 h 457200"/>
              <a:gd name="T52" fmla="*/ 2055418 w 2249804"/>
              <a:gd name="T53" fmla="*/ 313334 h 457200"/>
              <a:gd name="T54" fmla="*/ 2054732 w 2249804"/>
              <a:gd name="T55" fmla="*/ 313562 h 457200"/>
              <a:gd name="T56" fmla="*/ 2055875 w 2249804"/>
              <a:gd name="T57" fmla="*/ 313181 h 457200"/>
              <a:gd name="T58" fmla="*/ 2056637 w 2249804"/>
              <a:gd name="T59" fmla="*/ 312419 h 457200"/>
              <a:gd name="T60" fmla="*/ 2055418 w 2249804"/>
              <a:gd name="T61" fmla="*/ 313334 h 457200"/>
              <a:gd name="T62" fmla="*/ 2056256 w 2249804"/>
              <a:gd name="T63" fmla="*/ 313181 h 457200"/>
              <a:gd name="T64" fmla="*/ 2095498 w 2249804"/>
              <a:gd name="T65" fmla="*/ 310895 h 457200"/>
              <a:gd name="T66" fmla="*/ 2056764 w 2249804"/>
              <a:gd name="T67" fmla="*/ 312165 h 457200"/>
              <a:gd name="T68" fmla="*/ 2056942 w 2249804"/>
              <a:gd name="T69" fmla="*/ 312419 h 457200"/>
              <a:gd name="T70" fmla="*/ 2056942 w 2249804"/>
              <a:gd name="T71" fmla="*/ 312267 h 457200"/>
              <a:gd name="T72" fmla="*/ 2057399 w 2249804"/>
              <a:gd name="T73" fmla="*/ 311657 h 457200"/>
              <a:gd name="T74" fmla="*/ 2057175 w 2249804"/>
              <a:gd name="T75" fmla="*/ 311837 h 457200"/>
              <a:gd name="T76" fmla="*/ 2057053 w 2249804"/>
              <a:gd name="T77" fmla="*/ 311935 h 457200"/>
              <a:gd name="T78" fmla="*/ 2057399 w 2249804"/>
              <a:gd name="T79" fmla="*/ 310895 h 457200"/>
              <a:gd name="T80" fmla="*/ 2057399 w 2249804"/>
              <a:gd name="T81" fmla="*/ 311657 h 457200"/>
              <a:gd name="T82" fmla="*/ 2057780 w 2249804"/>
              <a:gd name="T83" fmla="*/ 310133 h 457200"/>
              <a:gd name="T84" fmla="*/ 2057399 w 2249804"/>
              <a:gd name="T85" fmla="*/ 310895 h 457200"/>
              <a:gd name="T86" fmla="*/ 2058161 w 2249804"/>
              <a:gd name="T87" fmla="*/ 308609 h 457200"/>
              <a:gd name="T88" fmla="*/ 2057653 w 2249804"/>
              <a:gd name="T89" fmla="*/ 310641 h 457200"/>
              <a:gd name="T90" fmla="*/ 2095497 w 2249804"/>
              <a:gd name="T91" fmla="*/ 309371 h 457200"/>
              <a:gd name="T92" fmla="*/ 2015460 w 2249804"/>
              <a:gd name="T93" fmla="*/ 111281 h 457200"/>
              <a:gd name="T94" fmla="*/ 2057399 w 2249804"/>
              <a:gd name="T95" fmla="*/ 137159 h 457200"/>
              <a:gd name="T96" fmla="*/ 2168254 w 2249804"/>
              <a:gd name="T97" fmla="*/ 32765 h 457200"/>
              <a:gd name="T98" fmla="*/ 2076449 w 2249804"/>
              <a:gd name="T99" fmla="*/ 143255 h 457200"/>
              <a:gd name="T100" fmla="*/ 2200655 w 2249804"/>
              <a:gd name="T101" fmla="*/ 124205 h 457200"/>
              <a:gd name="T102" fmla="*/ 2244597 w 2249804"/>
              <a:gd name="T103" fmla="*/ 137159 h 457200"/>
              <a:gd name="T104" fmla="*/ 2073524 w 2249804"/>
              <a:gd name="T105" fmla="*/ 105155 h 457200"/>
              <a:gd name="T106" fmla="*/ 2095419 w 2249804"/>
              <a:gd name="T107" fmla="*/ 124205 h 457200"/>
              <a:gd name="T108" fmla="*/ 2215133 w 2249804"/>
              <a:gd name="T109" fmla="*/ 137159 h 457200"/>
              <a:gd name="T110" fmla="*/ 2246375 w 2249804"/>
              <a:gd name="T111" fmla="*/ 131825 h 457200"/>
              <a:gd name="T112" fmla="*/ 2142743 w 2249804"/>
              <a:gd name="T113" fmla="*/ 32765 h 457200"/>
              <a:gd name="T114" fmla="*/ 2115311 w 2249804"/>
              <a:gd name="T115" fmla="*/ 32765 h 45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49804" h="457200">
                <a:moveTo>
                  <a:pt x="2056129" y="313435"/>
                </a:moveTo>
                <a:lnTo>
                  <a:pt x="2055113" y="314705"/>
                </a:lnTo>
                <a:lnTo>
                  <a:pt x="17359" y="314787"/>
                </a:lnTo>
                <a:lnTo>
                  <a:pt x="5217" y="320831"/>
                </a:lnTo>
                <a:lnTo>
                  <a:pt x="0" y="333755"/>
                </a:lnTo>
                <a:lnTo>
                  <a:pt x="88" y="439956"/>
                </a:lnTo>
                <a:lnTo>
                  <a:pt x="6426" y="452250"/>
                </a:lnTo>
                <a:lnTo>
                  <a:pt x="19049" y="457199"/>
                </a:lnTo>
                <a:lnTo>
                  <a:pt x="2063752" y="456966"/>
                </a:lnTo>
                <a:lnTo>
                  <a:pt x="2104338" y="448105"/>
                </a:lnTo>
                <a:lnTo>
                  <a:pt x="2124998" y="438149"/>
                </a:lnTo>
                <a:lnTo>
                  <a:pt x="38099" y="438149"/>
                </a:lnTo>
                <a:lnTo>
                  <a:pt x="19049" y="419099"/>
                </a:lnTo>
                <a:lnTo>
                  <a:pt x="38099" y="419099"/>
                </a:lnTo>
                <a:lnTo>
                  <a:pt x="38099" y="352805"/>
                </a:lnTo>
                <a:lnTo>
                  <a:pt x="19049" y="352805"/>
                </a:lnTo>
                <a:lnTo>
                  <a:pt x="38099" y="333755"/>
                </a:lnTo>
                <a:lnTo>
                  <a:pt x="2087879" y="333755"/>
                </a:lnTo>
                <a:lnTo>
                  <a:pt x="2089403" y="332231"/>
                </a:lnTo>
                <a:lnTo>
                  <a:pt x="2091689" y="327659"/>
                </a:lnTo>
                <a:lnTo>
                  <a:pt x="2092451" y="326897"/>
                </a:lnTo>
                <a:lnTo>
                  <a:pt x="2092451" y="325373"/>
                </a:lnTo>
                <a:lnTo>
                  <a:pt x="2093213" y="323849"/>
                </a:lnTo>
                <a:lnTo>
                  <a:pt x="2094737" y="319277"/>
                </a:lnTo>
                <a:lnTo>
                  <a:pt x="2094737" y="316991"/>
                </a:lnTo>
                <a:lnTo>
                  <a:pt x="2095499" y="315467"/>
                </a:lnTo>
                <a:lnTo>
                  <a:pt x="2095499" y="314705"/>
                </a:lnTo>
                <a:lnTo>
                  <a:pt x="2051303" y="314705"/>
                </a:lnTo>
                <a:lnTo>
                  <a:pt x="2052446" y="314324"/>
                </a:lnTo>
                <a:lnTo>
                  <a:pt x="2095499" y="314324"/>
                </a:lnTo>
                <a:lnTo>
                  <a:pt x="2095499" y="313943"/>
                </a:lnTo>
                <a:lnTo>
                  <a:pt x="2055875" y="313943"/>
                </a:lnTo>
                <a:lnTo>
                  <a:pt x="2056129" y="313435"/>
                </a:lnTo>
                <a:close/>
              </a:path>
              <a:path w="2249804" h="457200">
                <a:moveTo>
                  <a:pt x="38099" y="419099"/>
                </a:moveTo>
                <a:lnTo>
                  <a:pt x="19049" y="419099"/>
                </a:lnTo>
                <a:lnTo>
                  <a:pt x="38099" y="438149"/>
                </a:lnTo>
                <a:lnTo>
                  <a:pt x="38099" y="419099"/>
                </a:lnTo>
                <a:close/>
              </a:path>
              <a:path w="2249804" h="457200">
                <a:moveTo>
                  <a:pt x="2184601" y="105229"/>
                </a:moveTo>
                <a:lnTo>
                  <a:pt x="2179799" y="105237"/>
                </a:lnTo>
                <a:lnTo>
                  <a:pt x="2167505" y="111281"/>
                </a:lnTo>
                <a:lnTo>
                  <a:pt x="2162555" y="124205"/>
                </a:lnTo>
                <a:lnTo>
                  <a:pt x="2162361" y="315945"/>
                </a:lnTo>
                <a:lnTo>
                  <a:pt x="2160561" y="330061"/>
                </a:lnTo>
                <a:lnTo>
                  <a:pt x="2145046" y="368499"/>
                </a:lnTo>
                <a:lnTo>
                  <a:pt x="2117049" y="398300"/>
                </a:lnTo>
                <a:lnTo>
                  <a:pt x="2080038" y="415902"/>
                </a:lnTo>
                <a:lnTo>
                  <a:pt x="2052065" y="419099"/>
                </a:lnTo>
                <a:lnTo>
                  <a:pt x="38099" y="419099"/>
                </a:lnTo>
                <a:lnTo>
                  <a:pt x="38099" y="438149"/>
                </a:lnTo>
                <a:lnTo>
                  <a:pt x="2124998" y="438149"/>
                </a:lnTo>
                <a:lnTo>
                  <a:pt x="2128954" y="435961"/>
                </a:lnTo>
                <a:lnTo>
                  <a:pt x="2160707" y="409932"/>
                </a:lnTo>
                <a:lnTo>
                  <a:pt x="2184444" y="376375"/>
                </a:lnTo>
                <a:lnTo>
                  <a:pt x="2198126" y="337372"/>
                </a:lnTo>
                <a:lnTo>
                  <a:pt x="2200655" y="143255"/>
                </a:lnTo>
                <a:lnTo>
                  <a:pt x="2181605" y="143255"/>
                </a:lnTo>
                <a:lnTo>
                  <a:pt x="2200655" y="124205"/>
                </a:lnTo>
                <a:lnTo>
                  <a:pt x="2202747" y="124205"/>
                </a:lnTo>
                <a:lnTo>
                  <a:pt x="2184601" y="105229"/>
                </a:lnTo>
                <a:close/>
              </a:path>
              <a:path w="2249804" h="457200">
                <a:moveTo>
                  <a:pt x="38099" y="333755"/>
                </a:moveTo>
                <a:lnTo>
                  <a:pt x="19049" y="352805"/>
                </a:lnTo>
                <a:lnTo>
                  <a:pt x="38099" y="352805"/>
                </a:lnTo>
                <a:lnTo>
                  <a:pt x="38099" y="333755"/>
                </a:lnTo>
                <a:close/>
              </a:path>
              <a:path w="2249804" h="457200">
                <a:moveTo>
                  <a:pt x="2087879" y="333755"/>
                </a:moveTo>
                <a:lnTo>
                  <a:pt x="38099" y="333755"/>
                </a:lnTo>
                <a:lnTo>
                  <a:pt x="38099" y="352805"/>
                </a:lnTo>
                <a:lnTo>
                  <a:pt x="2053589" y="352805"/>
                </a:lnTo>
                <a:lnTo>
                  <a:pt x="2058923" y="352043"/>
                </a:lnTo>
                <a:lnTo>
                  <a:pt x="2061209" y="352043"/>
                </a:lnTo>
                <a:lnTo>
                  <a:pt x="2062733" y="351281"/>
                </a:lnTo>
                <a:lnTo>
                  <a:pt x="2067305" y="349757"/>
                </a:lnTo>
                <a:lnTo>
                  <a:pt x="2068067" y="349757"/>
                </a:lnTo>
                <a:lnTo>
                  <a:pt x="2071115" y="348233"/>
                </a:lnTo>
                <a:lnTo>
                  <a:pt x="2074925" y="345947"/>
                </a:lnTo>
                <a:lnTo>
                  <a:pt x="2075687" y="345947"/>
                </a:lnTo>
                <a:lnTo>
                  <a:pt x="2077211" y="345185"/>
                </a:lnTo>
                <a:lnTo>
                  <a:pt x="2077973" y="344423"/>
                </a:lnTo>
                <a:lnTo>
                  <a:pt x="2081783" y="341375"/>
                </a:lnTo>
                <a:lnTo>
                  <a:pt x="2083307" y="339851"/>
                </a:lnTo>
                <a:lnTo>
                  <a:pt x="2084069" y="338327"/>
                </a:lnTo>
                <a:lnTo>
                  <a:pt x="2087117" y="334517"/>
                </a:lnTo>
                <a:lnTo>
                  <a:pt x="2087879" y="333755"/>
                </a:lnTo>
                <a:close/>
              </a:path>
              <a:path w="2249804" h="457200">
                <a:moveTo>
                  <a:pt x="2053780" y="314134"/>
                </a:moveTo>
                <a:lnTo>
                  <a:pt x="2052446" y="314324"/>
                </a:lnTo>
                <a:lnTo>
                  <a:pt x="2051303" y="314705"/>
                </a:lnTo>
                <a:lnTo>
                  <a:pt x="2053589" y="314248"/>
                </a:lnTo>
                <a:lnTo>
                  <a:pt x="2053780" y="314134"/>
                </a:lnTo>
                <a:close/>
              </a:path>
              <a:path w="2249804" h="457200">
                <a:moveTo>
                  <a:pt x="2053589" y="314248"/>
                </a:moveTo>
                <a:lnTo>
                  <a:pt x="2051303" y="314705"/>
                </a:lnTo>
                <a:lnTo>
                  <a:pt x="2052827" y="314705"/>
                </a:lnTo>
                <a:lnTo>
                  <a:pt x="2053589" y="314248"/>
                </a:lnTo>
                <a:close/>
              </a:path>
              <a:path w="2249804" h="457200">
                <a:moveTo>
                  <a:pt x="2053843" y="314197"/>
                </a:moveTo>
                <a:lnTo>
                  <a:pt x="2053589" y="314248"/>
                </a:lnTo>
                <a:lnTo>
                  <a:pt x="2052827" y="314705"/>
                </a:lnTo>
                <a:lnTo>
                  <a:pt x="2053843" y="314197"/>
                </a:lnTo>
                <a:close/>
              </a:path>
              <a:path w="2249804" h="457200">
                <a:moveTo>
                  <a:pt x="2054351" y="314096"/>
                </a:moveTo>
                <a:lnTo>
                  <a:pt x="2053843" y="314197"/>
                </a:lnTo>
                <a:lnTo>
                  <a:pt x="2052827" y="314705"/>
                </a:lnTo>
                <a:lnTo>
                  <a:pt x="2053589" y="314705"/>
                </a:lnTo>
                <a:lnTo>
                  <a:pt x="2054351" y="314096"/>
                </a:lnTo>
                <a:close/>
              </a:path>
              <a:path w="2249804" h="457200">
                <a:moveTo>
                  <a:pt x="2054421" y="314082"/>
                </a:moveTo>
                <a:lnTo>
                  <a:pt x="2053589" y="314705"/>
                </a:lnTo>
                <a:lnTo>
                  <a:pt x="2054421" y="314082"/>
                </a:lnTo>
                <a:close/>
              </a:path>
              <a:path w="2249804" h="457200">
                <a:moveTo>
                  <a:pt x="2055685" y="313943"/>
                </a:moveTo>
                <a:lnTo>
                  <a:pt x="2055113" y="313943"/>
                </a:lnTo>
                <a:lnTo>
                  <a:pt x="2054421" y="314082"/>
                </a:lnTo>
                <a:lnTo>
                  <a:pt x="2053589" y="314705"/>
                </a:lnTo>
                <a:lnTo>
                  <a:pt x="2055113" y="314705"/>
                </a:lnTo>
                <a:lnTo>
                  <a:pt x="2055685" y="313943"/>
                </a:lnTo>
                <a:close/>
              </a:path>
              <a:path w="2249804" h="457200">
                <a:moveTo>
                  <a:pt x="2054732" y="313562"/>
                </a:moveTo>
                <a:lnTo>
                  <a:pt x="2052446" y="314324"/>
                </a:lnTo>
                <a:lnTo>
                  <a:pt x="2053780" y="314134"/>
                </a:lnTo>
                <a:lnTo>
                  <a:pt x="2054732" y="313562"/>
                </a:lnTo>
                <a:close/>
              </a:path>
              <a:path w="2249804" h="457200">
                <a:moveTo>
                  <a:pt x="2054047" y="314096"/>
                </a:moveTo>
                <a:lnTo>
                  <a:pt x="2053780" y="314134"/>
                </a:lnTo>
                <a:lnTo>
                  <a:pt x="2053589" y="314248"/>
                </a:lnTo>
                <a:lnTo>
                  <a:pt x="2053843" y="314197"/>
                </a:lnTo>
                <a:lnTo>
                  <a:pt x="2054047" y="314096"/>
                </a:lnTo>
                <a:close/>
              </a:path>
              <a:path w="2249804" h="457200">
                <a:moveTo>
                  <a:pt x="2054418" y="314043"/>
                </a:moveTo>
                <a:lnTo>
                  <a:pt x="2054047" y="314096"/>
                </a:lnTo>
                <a:lnTo>
                  <a:pt x="2053843" y="314197"/>
                </a:lnTo>
                <a:lnTo>
                  <a:pt x="2054351" y="314096"/>
                </a:lnTo>
                <a:lnTo>
                  <a:pt x="2054418" y="314043"/>
                </a:lnTo>
                <a:close/>
              </a:path>
              <a:path w="2249804" h="457200">
                <a:moveTo>
                  <a:pt x="2055222" y="313399"/>
                </a:moveTo>
                <a:lnTo>
                  <a:pt x="2054732" y="313562"/>
                </a:lnTo>
                <a:lnTo>
                  <a:pt x="2053780" y="314134"/>
                </a:lnTo>
                <a:lnTo>
                  <a:pt x="2054047" y="314096"/>
                </a:lnTo>
                <a:lnTo>
                  <a:pt x="2054859" y="313689"/>
                </a:lnTo>
                <a:lnTo>
                  <a:pt x="2055222" y="313399"/>
                </a:lnTo>
                <a:close/>
              </a:path>
              <a:path w="2249804" h="457200">
                <a:moveTo>
                  <a:pt x="2054859" y="313689"/>
                </a:moveTo>
                <a:lnTo>
                  <a:pt x="2054047" y="314096"/>
                </a:lnTo>
                <a:lnTo>
                  <a:pt x="2054418" y="314043"/>
                </a:lnTo>
                <a:lnTo>
                  <a:pt x="2054859" y="313689"/>
                </a:lnTo>
                <a:close/>
              </a:path>
              <a:path w="2249804" h="457200">
                <a:moveTo>
                  <a:pt x="2054486" y="314033"/>
                </a:moveTo>
                <a:lnTo>
                  <a:pt x="2054351" y="314096"/>
                </a:lnTo>
                <a:lnTo>
                  <a:pt x="2054486" y="314033"/>
                </a:lnTo>
                <a:close/>
              </a:path>
              <a:path w="2249804" h="457200">
                <a:moveTo>
                  <a:pt x="2055113" y="313943"/>
                </a:moveTo>
                <a:lnTo>
                  <a:pt x="2054486" y="314033"/>
                </a:lnTo>
                <a:lnTo>
                  <a:pt x="2055113" y="313943"/>
                </a:lnTo>
                <a:close/>
              </a:path>
              <a:path w="2249804" h="457200">
                <a:moveTo>
                  <a:pt x="2055113" y="313562"/>
                </a:moveTo>
                <a:lnTo>
                  <a:pt x="2054859" y="313689"/>
                </a:lnTo>
                <a:lnTo>
                  <a:pt x="2054418" y="314043"/>
                </a:lnTo>
                <a:lnTo>
                  <a:pt x="2055113" y="313562"/>
                </a:lnTo>
                <a:close/>
              </a:path>
              <a:path w="2249804" h="457200">
                <a:moveTo>
                  <a:pt x="2056256" y="313181"/>
                </a:moveTo>
                <a:lnTo>
                  <a:pt x="2055875" y="313181"/>
                </a:lnTo>
                <a:lnTo>
                  <a:pt x="2055113" y="313562"/>
                </a:lnTo>
                <a:lnTo>
                  <a:pt x="2054486" y="314033"/>
                </a:lnTo>
                <a:lnTo>
                  <a:pt x="2055113" y="313943"/>
                </a:lnTo>
                <a:lnTo>
                  <a:pt x="2055685" y="313943"/>
                </a:lnTo>
                <a:lnTo>
                  <a:pt x="2056256" y="313181"/>
                </a:lnTo>
                <a:close/>
              </a:path>
              <a:path w="2249804" h="457200">
                <a:moveTo>
                  <a:pt x="2056855" y="312528"/>
                </a:moveTo>
                <a:lnTo>
                  <a:pt x="2056129" y="313435"/>
                </a:lnTo>
                <a:lnTo>
                  <a:pt x="2055875" y="313943"/>
                </a:lnTo>
                <a:lnTo>
                  <a:pt x="2056790" y="312724"/>
                </a:lnTo>
                <a:lnTo>
                  <a:pt x="2056855" y="312528"/>
                </a:lnTo>
                <a:close/>
              </a:path>
              <a:path w="2249804" h="457200">
                <a:moveTo>
                  <a:pt x="2056790" y="312724"/>
                </a:moveTo>
                <a:lnTo>
                  <a:pt x="2055875" y="313943"/>
                </a:lnTo>
                <a:lnTo>
                  <a:pt x="2095499" y="313943"/>
                </a:lnTo>
                <a:lnTo>
                  <a:pt x="2095498" y="313181"/>
                </a:lnTo>
                <a:lnTo>
                  <a:pt x="2056637" y="313181"/>
                </a:lnTo>
                <a:lnTo>
                  <a:pt x="2056790" y="312724"/>
                </a:lnTo>
                <a:close/>
              </a:path>
              <a:path w="2249804" h="457200">
                <a:moveTo>
                  <a:pt x="2055418" y="313334"/>
                </a:moveTo>
                <a:lnTo>
                  <a:pt x="2055222" y="313399"/>
                </a:lnTo>
                <a:lnTo>
                  <a:pt x="2054859" y="313689"/>
                </a:lnTo>
                <a:lnTo>
                  <a:pt x="2055113" y="313562"/>
                </a:lnTo>
                <a:lnTo>
                  <a:pt x="2055418" y="313334"/>
                </a:lnTo>
                <a:close/>
              </a:path>
              <a:path w="2249804" h="457200">
                <a:moveTo>
                  <a:pt x="2055875" y="312877"/>
                </a:moveTo>
                <a:lnTo>
                  <a:pt x="2054732" y="313562"/>
                </a:lnTo>
                <a:lnTo>
                  <a:pt x="2055222" y="313399"/>
                </a:lnTo>
                <a:lnTo>
                  <a:pt x="2055875" y="312877"/>
                </a:lnTo>
                <a:close/>
              </a:path>
              <a:path w="2249804" h="457200">
                <a:moveTo>
                  <a:pt x="2055875" y="313181"/>
                </a:moveTo>
                <a:lnTo>
                  <a:pt x="2055418" y="313334"/>
                </a:lnTo>
                <a:lnTo>
                  <a:pt x="2055113" y="313562"/>
                </a:lnTo>
                <a:lnTo>
                  <a:pt x="2055875" y="313181"/>
                </a:lnTo>
                <a:close/>
              </a:path>
              <a:path w="2249804" h="457200">
                <a:moveTo>
                  <a:pt x="2056942" y="312267"/>
                </a:moveTo>
                <a:lnTo>
                  <a:pt x="2056256" y="313181"/>
                </a:lnTo>
                <a:lnTo>
                  <a:pt x="2056129" y="313435"/>
                </a:lnTo>
                <a:lnTo>
                  <a:pt x="2056855" y="312528"/>
                </a:lnTo>
                <a:lnTo>
                  <a:pt x="2056942" y="312267"/>
                </a:lnTo>
                <a:close/>
              </a:path>
              <a:path w="2249804" h="457200">
                <a:moveTo>
                  <a:pt x="2056637" y="312419"/>
                </a:moveTo>
                <a:lnTo>
                  <a:pt x="2055875" y="312877"/>
                </a:lnTo>
                <a:lnTo>
                  <a:pt x="2055222" y="313399"/>
                </a:lnTo>
                <a:lnTo>
                  <a:pt x="2055418" y="313334"/>
                </a:lnTo>
                <a:lnTo>
                  <a:pt x="2056637" y="312419"/>
                </a:lnTo>
                <a:close/>
              </a:path>
              <a:path w="2249804" h="457200">
                <a:moveTo>
                  <a:pt x="2056637" y="312419"/>
                </a:moveTo>
                <a:lnTo>
                  <a:pt x="2055418" y="313334"/>
                </a:lnTo>
                <a:lnTo>
                  <a:pt x="2055875" y="313181"/>
                </a:lnTo>
                <a:lnTo>
                  <a:pt x="2056256" y="313181"/>
                </a:lnTo>
                <a:lnTo>
                  <a:pt x="2056637" y="312419"/>
                </a:lnTo>
                <a:close/>
              </a:path>
              <a:path w="2249804" h="457200">
                <a:moveTo>
                  <a:pt x="2057053" y="311935"/>
                </a:moveTo>
                <a:lnTo>
                  <a:pt x="2056764" y="312165"/>
                </a:lnTo>
                <a:lnTo>
                  <a:pt x="2056256" y="313181"/>
                </a:lnTo>
                <a:lnTo>
                  <a:pt x="2056942" y="312267"/>
                </a:lnTo>
                <a:lnTo>
                  <a:pt x="2057053" y="311935"/>
                </a:lnTo>
                <a:close/>
              </a:path>
              <a:path w="2249804" h="457200">
                <a:moveTo>
                  <a:pt x="2056855" y="312637"/>
                </a:moveTo>
                <a:lnTo>
                  <a:pt x="2056637" y="313181"/>
                </a:lnTo>
                <a:lnTo>
                  <a:pt x="2056855" y="312637"/>
                </a:lnTo>
                <a:close/>
              </a:path>
              <a:path w="2249804" h="457200">
                <a:moveTo>
                  <a:pt x="2095498" y="310895"/>
                </a:moveTo>
                <a:lnTo>
                  <a:pt x="2058161" y="310895"/>
                </a:lnTo>
                <a:lnTo>
                  <a:pt x="2056855" y="312637"/>
                </a:lnTo>
                <a:lnTo>
                  <a:pt x="2056637" y="313181"/>
                </a:lnTo>
                <a:lnTo>
                  <a:pt x="2095498" y="313181"/>
                </a:lnTo>
                <a:lnTo>
                  <a:pt x="2095498" y="310895"/>
                </a:lnTo>
                <a:close/>
              </a:path>
              <a:path w="2249804" h="457200">
                <a:moveTo>
                  <a:pt x="2056764" y="312165"/>
                </a:moveTo>
                <a:lnTo>
                  <a:pt x="2055875" y="312877"/>
                </a:lnTo>
                <a:lnTo>
                  <a:pt x="2056637" y="312419"/>
                </a:lnTo>
                <a:lnTo>
                  <a:pt x="2056764" y="312165"/>
                </a:lnTo>
                <a:close/>
              </a:path>
              <a:path w="2249804" h="457200">
                <a:moveTo>
                  <a:pt x="2056942" y="312419"/>
                </a:moveTo>
                <a:lnTo>
                  <a:pt x="2056790" y="312724"/>
                </a:lnTo>
                <a:lnTo>
                  <a:pt x="2056942" y="312419"/>
                </a:lnTo>
                <a:close/>
              </a:path>
              <a:path w="2249804" h="457200">
                <a:moveTo>
                  <a:pt x="2058161" y="310895"/>
                </a:moveTo>
                <a:lnTo>
                  <a:pt x="2056942" y="312419"/>
                </a:lnTo>
                <a:lnTo>
                  <a:pt x="2056855" y="312637"/>
                </a:lnTo>
                <a:lnTo>
                  <a:pt x="2058161" y="310895"/>
                </a:lnTo>
                <a:close/>
              </a:path>
              <a:path w="2249804" h="457200">
                <a:moveTo>
                  <a:pt x="2057073" y="312093"/>
                </a:moveTo>
                <a:lnTo>
                  <a:pt x="2056942" y="312267"/>
                </a:lnTo>
                <a:lnTo>
                  <a:pt x="2056855" y="312528"/>
                </a:lnTo>
                <a:lnTo>
                  <a:pt x="2057073" y="312093"/>
                </a:lnTo>
                <a:close/>
              </a:path>
              <a:path w="2249804" h="457200">
                <a:moveTo>
                  <a:pt x="2095497" y="309371"/>
                </a:moveTo>
                <a:lnTo>
                  <a:pt x="2058161" y="309371"/>
                </a:lnTo>
                <a:lnTo>
                  <a:pt x="2057653" y="310641"/>
                </a:lnTo>
                <a:lnTo>
                  <a:pt x="2057399" y="311657"/>
                </a:lnTo>
                <a:lnTo>
                  <a:pt x="2057073" y="312093"/>
                </a:lnTo>
                <a:lnTo>
                  <a:pt x="2056942" y="312419"/>
                </a:lnTo>
                <a:lnTo>
                  <a:pt x="2058161" y="310895"/>
                </a:lnTo>
                <a:lnTo>
                  <a:pt x="2095498" y="310895"/>
                </a:lnTo>
                <a:lnTo>
                  <a:pt x="2095497" y="309371"/>
                </a:lnTo>
                <a:close/>
              </a:path>
              <a:path w="2249804" h="457200">
                <a:moveTo>
                  <a:pt x="2057175" y="311837"/>
                </a:moveTo>
                <a:lnTo>
                  <a:pt x="2056942" y="312267"/>
                </a:lnTo>
                <a:lnTo>
                  <a:pt x="2057073" y="312093"/>
                </a:lnTo>
                <a:lnTo>
                  <a:pt x="2057175" y="311837"/>
                </a:lnTo>
                <a:close/>
              </a:path>
              <a:path w="2249804" h="457200">
                <a:moveTo>
                  <a:pt x="2057399" y="310895"/>
                </a:moveTo>
                <a:lnTo>
                  <a:pt x="2056764" y="312165"/>
                </a:lnTo>
                <a:lnTo>
                  <a:pt x="2057053" y="311935"/>
                </a:lnTo>
                <a:lnTo>
                  <a:pt x="2057399" y="310895"/>
                </a:lnTo>
                <a:close/>
              </a:path>
              <a:path w="2249804" h="457200">
                <a:moveTo>
                  <a:pt x="2057399" y="311657"/>
                </a:moveTo>
                <a:lnTo>
                  <a:pt x="2057175" y="311837"/>
                </a:lnTo>
                <a:lnTo>
                  <a:pt x="2057073" y="312093"/>
                </a:lnTo>
                <a:lnTo>
                  <a:pt x="2057399" y="311657"/>
                </a:lnTo>
                <a:close/>
              </a:path>
              <a:path w="2249804" h="457200">
                <a:moveTo>
                  <a:pt x="2057399" y="310895"/>
                </a:moveTo>
                <a:lnTo>
                  <a:pt x="2057053" y="311935"/>
                </a:lnTo>
                <a:lnTo>
                  <a:pt x="2057399" y="311276"/>
                </a:lnTo>
                <a:lnTo>
                  <a:pt x="2057399" y="310895"/>
                </a:lnTo>
                <a:close/>
              </a:path>
              <a:path w="2249804" h="457200">
                <a:moveTo>
                  <a:pt x="2057399" y="311276"/>
                </a:moveTo>
                <a:lnTo>
                  <a:pt x="2057175" y="311837"/>
                </a:lnTo>
                <a:lnTo>
                  <a:pt x="2057399" y="311657"/>
                </a:lnTo>
                <a:lnTo>
                  <a:pt x="2057399" y="311276"/>
                </a:lnTo>
                <a:close/>
              </a:path>
              <a:path w="2249804" h="457200">
                <a:moveTo>
                  <a:pt x="2057653" y="310641"/>
                </a:moveTo>
                <a:lnTo>
                  <a:pt x="2057399" y="311276"/>
                </a:lnTo>
                <a:lnTo>
                  <a:pt x="2057399" y="311657"/>
                </a:lnTo>
                <a:lnTo>
                  <a:pt x="2057653" y="310641"/>
                </a:lnTo>
                <a:close/>
              </a:path>
              <a:path w="2249804" h="457200">
                <a:moveTo>
                  <a:pt x="2057780" y="310133"/>
                </a:moveTo>
                <a:lnTo>
                  <a:pt x="2057399" y="310895"/>
                </a:lnTo>
                <a:lnTo>
                  <a:pt x="2057399" y="311276"/>
                </a:lnTo>
                <a:lnTo>
                  <a:pt x="2057653" y="310641"/>
                </a:lnTo>
                <a:lnTo>
                  <a:pt x="2057780" y="310133"/>
                </a:lnTo>
                <a:close/>
              </a:path>
              <a:path w="2249804" h="457200">
                <a:moveTo>
                  <a:pt x="2057399" y="124205"/>
                </a:moveTo>
                <a:lnTo>
                  <a:pt x="2057399" y="310895"/>
                </a:lnTo>
                <a:lnTo>
                  <a:pt x="2058161" y="308609"/>
                </a:lnTo>
                <a:lnTo>
                  <a:pt x="2095497" y="308609"/>
                </a:lnTo>
                <a:lnTo>
                  <a:pt x="2095427" y="143255"/>
                </a:lnTo>
                <a:lnTo>
                  <a:pt x="2076449" y="143255"/>
                </a:lnTo>
                <a:lnTo>
                  <a:pt x="2057399" y="124205"/>
                </a:lnTo>
                <a:close/>
              </a:path>
              <a:path w="2249804" h="457200">
                <a:moveTo>
                  <a:pt x="2058161" y="308609"/>
                </a:moveTo>
                <a:lnTo>
                  <a:pt x="2057399" y="310895"/>
                </a:lnTo>
                <a:lnTo>
                  <a:pt x="2057780" y="310133"/>
                </a:lnTo>
                <a:lnTo>
                  <a:pt x="2058161" y="308609"/>
                </a:lnTo>
                <a:close/>
              </a:path>
              <a:path w="2249804" h="457200">
                <a:moveTo>
                  <a:pt x="2058161" y="309371"/>
                </a:moveTo>
                <a:lnTo>
                  <a:pt x="2057780" y="310133"/>
                </a:lnTo>
                <a:lnTo>
                  <a:pt x="2057653" y="310641"/>
                </a:lnTo>
                <a:lnTo>
                  <a:pt x="2058161" y="309371"/>
                </a:lnTo>
                <a:close/>
              </a:path>
              <a:path w="2249804" h="457200">
                <a:moveTo>
                  <a:pt x="2095497" y="308609"/>
                </a:moveTo>
                <a:lnTo>
                  <a:pt x="2058161" y="308609"/>
                </a:lnTo>
                <a:lnTo>
                  <a:pt x="2057780" y="310133"/>
                </a:lnTo>
                <a:lnTo>
                  <a:pt x="2058161" y="309371"/>
                </a:lnTo>
                <a:lnTo>
                  <a:pt x="2095497" y="309371"/>
                </a:lnTo>
                <a:lnTo>
                  <a:pt x="2095497" y="308609"/>
                </a:lnTo>
                <a:close/>
              </a:path>
              <a:path w="2249804" h="457200">
                <a:moveTo>
                  <a:pt x="2134361" y="0"/>
                </a:moveTo>
                <a:lnTo>
                  <a:pt x="2123693" y="0"/>
                </a:lnTo>
                <a:lnTo>
                  <a:pt x="2119121" y="2285"/>
                </a:lnTo>
                <a:lnTo>
                  <a:pt x="2115311" y="6095"/>
                </a:lnTo>
                <a:lnTo>
                  <a:pt x="2015460" y="111281"/>
                </a:lnTo>
                <a:lnTo>
                  <a:pt x="2010155" y="116585"/>
                </a:lnTo>
                <a:lnTo>
                  <a:pt x="2008631" y="124967"/>
                </a:lnTo>
                <a:lnTo>
                  <a:pt x="2014727" y="138683"/>
                </a:lnTo>
                <a:lnTo>
                  <a:pt x="2021585" y="143255"/>
                </a:lnTo>
                <a:lnTo>
                  <a:pt x="2057399" y="143255"/>
                </a:lnTo>
                <a:lnTo>
                  <a:pt x="2057399" y="137159"/>
                </a:lnTo>
                <a:lnTo>
                  <a:pt x="2042921" y="137159"/>
                </a:lnTo>
                <a:lnTo>
                  <a:pt x="2029205" y="105155"/>
                </a:lnTo>
                <a:lnTo>
                  <a:pt x="2073524" y="105155"/>
                </a:lnTo>
                <a:lnTo>
                  <a:pt x="2129027" y="47110"/>
                </a:lnTo>
                <a:lnTo>
                  <a:pt x="2115311" y="32765"/>
                </a:lnTo>
                <a:lnTo>
                  <a:pt x="2168254" y="32765"/>
                </a:lnTo>
                <a:lnTo>
                  <a:pt x="2142743" y="6095"/>
                </a:lnTo>
                <a:lnTo>
                  <a:pt x="2139695" y="2285"/>
                </a:lnTo>
                <a:lnTo>
                  <a:pt x="2134361" y="0"/>
                </a:lnTo>
                <a:close/>
              </a:path>
              <a:path w="2249804" h="457200">
                <a:moveTo>
                  <a:pt x="2095419" y="124205"/>
                </a:moveTo>
                <a:lnTo>
                  <a:pt x="2057399" y="124205"/>
                </a:lnTo>
                <a:lnTo>
                  <a:pt x="2076449" y="143255"/>
                </a:lnTo>
                <a:lnTo>
                  <a:pt x="2095427" y="143255"/>
                </a:lnTo>
                <a:lnTo>
                  <a:pt x="2095419" y="124205"/>
                </a:lnTo>
                <a:close/>
              </a:path>
              <a:path w="2249804" h="457200">
                <a:moveTo>
                  <a:pt x="2200655" y="124205"/>
                </a:moveTo>
                <a:lnTo>
                  <a:pt x="2181605" y="143255"/>
                </a:lnTo>
                <a:lnTo>
                  <a:pt x="2200655" y="143255"/>
                </a:lnTo>
                <a:lnTo>
                  <a:pt x="2200655" y="124205"/>
                </a:lnTo>
                <a:close/>
              </a:path>
              <a:path w="2249804" h="457200">
                <a:moveTo>
                  <a:pt x="2202747" y="124205"/>
                </a:moveTo>
                <a:lnTo>
                  <a:pt x="2200655" y="124205"/>
                </a:lnTo>
                <a:lnTo>
                  <a:pt x="2200655" y="143255"/>
                </a:lnTo>
                <a:lnTo>
                  <a:pt x="2236469" y="143255"/>
                </a:lnTo>
                <a:lnTo>
                  <a:pt x="2244089" y="138683"/>
                </a:lnTo>
                <a:lnTo>
                  <a:pt x="2244597" y="137159"/>
                </a:lnTo>
                <a:lnTo>
                  <a:pt x="2215133" y="137159"/>
                </a:lnTo>
                <a:lnTo>
                  <a:pt x="2202747" y="124205"/>
                </a:lnTo>
                <a:close/>
              </a:path>
              <a:path w="2249804" h="457200">
                <a:moveTo>
                  <a:pt x="2073524" y="105155"/>
                </a:moveTo>
                <a:lnTo>
                  <a:pt x="2029205" y="105155"/>
                </a:lnTo>
                <a:lnTo>
                  <a:pt x="2042921" y="137159"/>
                </a:lnTo>
                <a:lnTo>
                  <a:pt x="2073524" y="105155"/>
                </a:lnTo>
                <a:close/>
              </a:path>
              <a:path w="2249804" h="457200">
                <a:moveTo>
                  <a:pt x="2076449" y="105155"/>
                </a:moveTo>
                <a:lnTo>
                  <a:pt x="2073524" y="105155"/>
                </a:lnTo>
                <a:lnTo>
                  <a:pt x="2042921" y="137159"/>
                </a:lnTo>
                <a:lnTo>
                  <a:pt x="2057399" y="137159"/>
                </a:lnTo>
                <a:lnTo>
                  <a:pt x="2057399" y="124205"/>
                </a:lnTo>
                <a:lnTo>
                  <a:pt x="2095419" y="124205"/>
                </a:lnTo>
                <a:lnTo>
                  <a:pt x="2095418" y="122399"/>
                </a:lnTo>
                <a:lnTo>
                  <a:pt x="2089374" y="110105"/>
                </a:lnTo>
                <a:lnTo>
                  <a:pt x="2076449" y="105155"/>
                </a:lnTo>
                <a:close/>
              </a:path>
              <a:path w="2249804" h="457200">
                <a:moveTo>
                  <a:pt x="2228849" y="105155"/>
                </a:moveTo>
                <a:lnTo>
                  <a:pt x="2184601" y="105229"/>
                </a:lnTo>
                <a:lnTo>
                  <a:pt x="2215133" y="137159"/>
                </a:lnTo>
                <a:lnTo>
                  <a:pt x="2228849" y="105155"/>
                </a:lnTo>
                <a:close/>
              </a:path>
              <a:path w="2249804" h="457200">
                <a:moveTo>
                  <a:pt x="2237496" y="105155"/>
                </a:moveTo>
                <a:lnTo>
                  <a:pt x="2228849" y="105155"/>
                </a:lnTo>
                <a:lnTo>
                  <a:pt x="2215133" y="137159"/>
                </a:lnTo>
                <a:lnTo>
                  <a:pt x="2244597" y="137159"/>
                </a:lnTo>
                <a:lnTo>
                  <a:pt x="2246375" y="131825"/>
                </a:lnTo>
                <a:lnTo>
                  <a:pt x="2249423" y="124967"/>
                </a:lnTo>
                <a:lnTo>
                  <a:pt x="2247899" y="116585"/>
                </a:lnTo>
                <a:lnTo>
                  <a:pt x="2243327" y="111251"/>
                </a:lnTo>
                <a:lnTo>
                  <a:pt x="2237496" y="105155"/>
                </a:lnTo>
                <a:close/>
              </a:path>
              <a:path w="2249804" h="457200">
                <a:moveTo>
                  <a:pt x="2168254" y="32765"/>
                </a:moveTo>
                <a:lnTo>
                  <a:pt x="2142743" y="32765"/>
                </a:lnTo>
                <a:lnTo>
                  <a:pt x="2129027" y="47110"/>
                </a:lnTo>
                <a:lnTo>
                  <a:pt x="2184601" y="105229"/>
                </a:lnTo>
                <a:lnTo>
                  <a:pt x="2237496" y="105155"/>
                </a:lnTo>
                <a:lnTo>
                  <a:pt x="2168254" y="32765"/>
                </a:lnTo>
                <a:close/>
              </a:path>
              <a:path w="2249804" h="457200">
                <a:moveTo>
                  <a:pt x="2142743" y="32765"/>
                </a:moveTo>
                <a:lnTo>
                  <a:pt x="2115311" y="32765"/>
                </a:lnTo>
                <a:lnTo>
                  <a:pt x="2129027" y="47110"/>
                </a:lnTo>
                <a:lnTo>
                  <a:pt x="2142743" y="3276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4" name="object 18"/>
          <p:cNvSpPr>
            <a:spLocks/>
          </p:cNvSpPr>
          <p:nvPr/>
        </p:nvSpPr>
        <p:spPr bwMode="auto">
          <a:xfrm>
            <a:off x="4724400" y="1903413"/>
            <a:ext cx="1828800" cy="228600"/>
          </a:xfrm>
          <a:custGeom>
            <a:avLst/>
            <a:gdLst>
              <a:gd name="T0" fmla="*/ 1714499 w 1828800"/>
              <a:gd name="T1" fmla="*/ 0 h 228600"/>
              <a:gd name="T2" fmla="*/ 1714499 w 1828800"/>
              <a:gd name="T3" fmla="*/ 57149 h 228600"/>
              <a:gd name="T4" fmla="*/ 0 w 1828800"/>
              <a:gd name="T5" fmla="*/ 57149 h 228600"/>
              <a:gd name="T6" fmla="*/ 0 w 1828800"/>
              <a:gd name="T7" fmla="*/ 171449 h 228600"/>
              <a:gd name="T8" fmla="*/ 1714499 w 1828800"/>
              <a:gd name="T9" fmla="*/ 171449 h 228600"/>
              <a:gd name="T10" fmla="*/ 1714499 w 1828800"/>
              <a:gd name="T11" fmla="*/ 228599 h 228600"/>
              <a:gd name="T12" fmla="*/ 1828799 w 1828800"/>
              <a:gd name="T13" fmla="*/ 114299 h 228600"/>
              <a:gd name="T14" fmla="*/ 1714499 w 1828800"/>
              <a:gd name="T15" fmla="*/ 0 h 228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8800" h="228600">
                <a:moveTo>
                  <a:pt x="1714499" y="0"/>
                </a:moveTo>
                <a:lnTo>
                  <a:pt x="1714499" y="57149"/>
                </a:lnTo>
                <a:lnTo>
                  <a:pt x="0" y="57149"/>
                </a:lnTo>
                <a:lnTo>
                  <a:pt x="0" y="171449"/>
                </a:lnTo>
                <a:lnTo>
                  <a:pt x="1714499" y="171449"/>
                </a:lnTo>
                <a:lnTo>
                  <a:pt x="1714499" y="228599"/>
                </a:lnTo>
                <a:lnTo>
                  <a:pt x="1828799" y="114299"/>
                </a:lnTo>
                <a:lnTo>
                  <a:pt x="1714499" y="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5" name="object 19"/>
          <p:cNvSpPr>
            <a:spLocks/>
          </p:cNvSpPr>
          <p:nvPr/>
        </p:nvSpPr>
        <p:spPr bwMode="auto">
          <a:xfrm>
            <a:off x="4705350" y="1857375"/>
            <a:ext cx="1876425" cy="322263"/>
          </a:xfrm>
          <a:custGeom>
            <a:avLst/>
            <a:gdLst>
              <a:gd name="T0" fmla="*/ 1714499 w 1875790"/>
              <a:gd name="T1" fmla="*/ 320801 h 321310"/>
              <a:gd name="T2" fmla="*/ 1752599 w 1875790"/>
              <a:gd name="T3" fmla="*/ 274319 h 321310"/>
              <a:gd name="T4" fmla="*/ 1745741 w 1875790"/>
              <a:gd name="T5" fmla="*/ 236219 h 321310"/>
              <a:gd name="T6" fmla="*/ 1714499 w 1875790"/>
              <a:gd name="T7" fmla="*/ 217169 h 321310"/>
              <a:gd name="T8" fmla="*/ 1720595 w 1875790"/>
              <a:gd name="T9" fmla="*/ 261365 h 321310"/>
              <a:gd name="T10" fmla="*/ 1752599 w 1875790"/>
              <a:gd name="T11" fmla="*/ 229361 h 321310"/>
              <a:gd name="T12" fmla="*/ 1752599 w 1875790"/>
              <a:gd name="T13" fmla="*/ 229361 h 321310"/>
              <a:gd name="T14" fmla="*/ 1760981 w 1875790"/>
              <a:gd name="T15" fmla="*/ 274319 h 321310"/>
              <a:gd name="T16" fmla="*/ 1834895 w 1875790"/>
              <a:gd name="T17" fmla="*/ 173735 h 321310"/>
              <a:gd name="T18" fmla="*/ 1714499 w 1875790"/>
              <a:gd name="T19" fmla="*/ 83819 h 321310"/>
              <a:gd name="T20" fmla="*/ 0 w 1875790"/>
              <a:gd name="T21" fmla="*/ 236219 h 321310"/>
              <a:gd name="T22" fmla="*/ 1714499 w 1875790"/>
              <a:gd name="T23" fmla="*/ 217169 h 321310"/>
              <a:gd name="T24" fmla="*/ 19049 w 1875790"/>
              <a:gd name="T25" fmla="*/ 198119 h 321310"/>
              <a:gd name="T26" fmla="*/ 38099 w 1875790"/>
              <a:gd name="T27" fmla="*/ 121919 h 321310"/>
              <a:gd name="T28" fmla="*/ 38099 w 1875790"/>
              <a:gd name="T29" fmla="*/ 102869 h 321310"/>
              <a:gd name="T30" fmla="*/ 1714499 w 1875790"/>
              <a:gd name="T31" fmla="*/ 83819 h 321310"/>
              <a:gd name="T32" fmla="*/ 38099 w 1875790"/>
              <a:gd name="T33" fmla="*/ 198119 h 321310"/>
              <a:gd name="T34" fmla="*/ 1714499 w 1875790"/>
              <a:gd name="T35" fmla="*/ 217169 h 321310"/>
              <a:gd name="T36" fmla="*/ 1745741 w 1875790"/>
              <a:gd name="T37" fmla="*/ 236219 h 321310"/>
              <a:gd name="T38" fmla="*/ 1752599 w 1875790"/>
              <a:gd name="T39" fmla="*/ 198119 h 321310"/>
              <a:gd name="T40" fmla="*/ 19049 w 1875790"/>
              <a:gd name="T41" fmla="*/ 198119 h 321310"/>
              <a:gd name="T42" fmla="*/ 38099 w 1875790"/>
              <a:gd name="T43" fmla="*/ 198119 h 321310"/>
              <a:gd name="T44" fmla="*/ 1821560 w 1875790"/>
              <a:gd name="T45" fmla="*/ 160400 h 321310"/>
              <a:gd name="T46" fmla="*/ 1834895 w 1875790"/>
              <a:gd name="T47" fmla="*/ 147065 h 321310"/>
              <a:gd name="T48" fmla="*/ 1834895 w 1875790"/>
              <a:gd name="T49" fmla="*/ 147065 h 321310"/>
              <a:gd name="T50" fmla="*/ 1861565 w 1875790"/>
              <a:gd name="T51" fmla="*/ 173735 h 321310"/>
              <a:gd name="T52" fmla="*/ 1862266 w 1875790"/>
              <a:gd name="T53" fmla="*/ 147065 h 321310"/>
              <a:gd name="T54" fmla="*/ 1752599 w 1875790"/>
              <a:gd name="T55" fmla="*/ 45719 h 321310"/>
              <a:gd name="T56" fmla="*/ 1821560 w 1875790"/>
              <a:gd name="T57" fmla="*/ 160400 h 321310"/>
              <a:gd name="T58" fmla="*/ 1862266 w 1875790"/>
              <a:gd name="T59" fmla="*/ 147065 h 321310"/>
              <a:gd name="T60" fmla="*/ 38099 w 1875790"/>
              <a:gd name="T61" fmla="*/ 102869 h 321310"/>
              <a:gd name="T62" fmla="*/ 38099 w 1875790"/>
              <a:gd name="T63" fmla="*/ 121919 h 321310"/>
              <a:gd name="T64" fmla="*/ 1744979 w 1875790"/>
              <a:gd name="T65" fmla="*/ 83819 h 321310"/>
              <a:gd name="T66" fmla="*/ 1714499 w 1875790"/>
              <a:gd name="T67" fmla="*/ 102869 h 321310"/>
              <a:gd name="T68" fmla="*/ 38099 w 1875790"/>
              <a:gd name="T69" fmla="*/ 121919 h 321310"/>
              <a:gd name="T70" fmla="*/ 1752599 w 1875790"/>
              <a:gd name="T71" fmla="*/ 91439 h 321310"/>
              <a:gd name="T72" fmla="*/ 1714499 w 1875790"/>
              <a:gd name="T73" fmla="*/ 0 h 321310"/>
              <a:gd name="T74" fmla="*/ 1733549 w 1875790"/>
              <a:gd name="T75" fmla="*/ 83819 h 321310"/>
              <a:gd name="T76" fmla="*/ 1720595 w 1875790"/>
              <a:gd name="T77" fmla="*/ 59435 h 321310"/>
              <a:gd name="T78" fmla="*/ 1760437 w 1875790"/>
              <a:gd name="T79" fmla="*/ 45719 h 321310"/>
              <a:gd name="T80" fmla="*/ 1752599 w 1875790"/>
              <a:gd name="T81" fmla="*/ 45719 h 321310"/>
              <a:gd name="T82" fmla="*/ 1752599 w 1875790"/>
              <a:gd name="T83" fmla="*/ 91439 h 32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5790" h="321310">
                <a:moveTo>
                  <a:pt x="1714499" y="217169"/>
                </a:moveTo>
                <a:lnTo>
                  <a:pt x="1714499" y="320801"/>
                </a:lnTo>
                <a:lnTo>
                  <a:pt x="1760981" y="274319"/>
                </a:lnTo>
                <a:lnTo>
                  <a:pt x="1752599" y="274319"/>
                </a:lnTo>
                <a:lnTo>
                  <a:pt x="1720595" y="261365"/>
                </a:lnTo>
                <a:lnTo>
                  <a:pt x="1745741" y="236219"/>
                </a:lnTo>
                <a:lnTo>
                  <a:pt x="1733549" y="236219"/>
                </a:lnTo>
                <a:lnTo>
                  <a:pt x="1714499" y="217169"/>
                </a:lnTo>
                <a:close/>
              </a:path>
              <a:path w="1875790" h="321310">
                <a:moveTo>
                  <a:pt x="1752599" y="229361"/>
                </a:moveTo>
                <a:lnTo>
                  <a:pt x="1720595" y="261365"/>
                </a:lnTo>
                <a:lnTo>
                  <a:pt x="1752599" y="274319"/>
                </a:lnTo>
                <a:lnTo>
                  <a:pt x="1752599" y="229361"/>
                </a:lnTo>
                <a:close/>
              </a:path>
              <a:path w="1875790" h="321310">
                <a:moveTo>
                  <a:pt x="1821560" y="160400"/>
                </a:moveTo>
                <a:lnTo>
                  <a:pt x="1752599" y="229361"/>
                </a:lnTo>
                <a:lnTo>
                  <a:pt x="1752599" y="274319"/>
                </a:lnTo>
                <a:lnTo>
                  <a:pt x="1760981" y="274319"/>
                </a:lnTo>
                <a:lnTo>
                  <a:pt x="1861565" y="173735"/>
                </a:lnTo>
                <a:lnTo>
                  <a:pt x="1834895" y="173735"/>
                </a:lnTo>
                <a:lnTo>
                  <a:pt x="1821560" y="160400"/>
                </a:lnTo>
                <a:close/>
              </a:path>
              <a:path w="1875790" h="321310">
                <a:moveTo>
                  <a:pt x="1714499" y="83819"/>
                </a:moveTo>
                <a:lnTo>
                  <a:pt x="0" y="83819"/>
                </a:lnTo>
                <a:lnTo>
                  <a:pt x="0" y="236219"/>
                </a:lnTo>
                <a:lnTo>
                  <a:pt x="1714499" y="236219"/>
                </a:lnTo>
                <a:lnTo>
                  <a:pt x="1714499" y="217169"/>
                </a:lnTo>
                <a:lnTo>
                  <a:pt x="38099" y="217169"/>
                </a:lnTo>
                <a:lnTo>
                  <a:pt x="19049" y="198119"/>
                </a:lnTo>
                <a:lnTo>
                  <a:pt x="38099" y="198119"/>
                </a:lnTo>
                <a:lnTo>
                  <a:pt x="38099" y="121919"/>
                </a:lnTo>
                <a:lnTo>
                  <a:pt x="19049" y="121919"/>
                </a:lnTo>
                <a:lnTo>
                  <a:pt x="38099" y="102869"/>
                </a:lnTo>
                <a:lnTo>
                  <a:pt x="1714499" y="102869"/>
                </a:lnTo>
                <a:lnTo>
                  <a:pt x="1714499" y="83819"/>
                </a:lnTo>
                <a:close/>
              </a:path>
              <a:path w="1875790" h="321310">
                <a:moveTo>
                  <a:pt x="1752599" y="198119"/>
                </a:moveTo>
                <a:lnTo>
                  <a:pt x="38099" y="198119"/>
                </a:lnTo>
                <a:lnTo>
                  <a:pt x="38099" y="217169"/>
                </a:lnTo>
                <a:lnTo>
                  <a:pt x="1714499" y="217169"/>
                </a:lnTo>
                <a:lnTo>
                  <a:pt x="1733549" y="236219"/>
                </a:lnTo>
                <a:lnTo>
                  <a:pt x="1745741" y="236219"/>
                </a:lnTo>
                <a:lnTo>
                  <a:pt x="1752599" y="229361"/>
                </a:lnTo>
                <a:lnTo>
                  <a:pt x="1752599" y="198119"/>
                </a:lnTo>
                <a:close/>
              </a:path>
              <a:path w="1875790" h="321310">
                <a:moveTo>
                  <a:pt x="38099" y="198119"/>
                </a:moveTo>
                <a:lnTo>
                  <a:pt x="19049" y="198119"/>
                </a:lnTo>
                <a:lnTo>
                  <a:pt x="38099" y="217169"/>
                </a:lnTo>
                <a:lnTo>
                  <a:pt x="38099" y="198119"/>
                </a:lnTo>
                <a:close/>
              </a:path>
              <a:path w="1875790" h="321310">
                <a:moveTo>
                  <a:pt x="1834895" y="147065"/>
                </a:moveTo>
                <a:lnTo>
                  <a:pt x="1821560" y="160400"/>
                </a:lnTo>
                <a:lnTo>
                  <a:pt x="1834895" y="173735"/>
                </a:lnTo>
                <a:lnTo>
                  <a:pt x="1834895" y="147065"/>
                </a:lnTo>
                <a:close/>
              </a:path>
              <a:path w="1875790" h="321310">
                <a:moveTo>
                  <a:pt x="1862266" y="147065"/>
                </a:moveTo>
                <a:lnTo>
                  <a:pt x="1834895" y="147065"/>
                </a:lnTo>
                <a:lnTo>
                  <a:pt x="1834895" y="173735"/>
                </a:lnTo>
                <a:lnTo>
                  <a:pt x="1861565" y="173735"/>
                </a:lnTo>
                <a:lnTo>
                  <a:pt x="1875281" y="160019"/>
                </a:lnTo>
                <a:lnTo>
                  <a:pt x="1862266" y="147065"/>
                </a:lnTo>
                <a:close/>
              </a:path>
              <a:path w="1875790" h="321310">
                <a:moveTo>
                  <a:pt x="1760437" y="45719"/>
                </a:moveTo>
                <a:lnTo>
                  <a:pt x="1752599" y="45719"/>
                </a:lnTo>
                <a:lnTo>
                  <a:pt x="1752599" y="91439"/>
                </a:lnTo>
                <a:lnTo>
                  <a:pt x="1821560" y="160400"/>
                </a:lnTo>
                <a:lnTo>
                  <a:pt x="1834895" y="147065"/>
                </a:lnTo>
                <a:lnTo>
                  <a:pt x="1862266" y="147065"/>
                </a:lnTo>
                <a:lnTo>
                  <a:pt x="1760437" y="45719"/>
                </a:lnTo>
                <a:close/>
              </a:path>
              <a:path w="1875790" h="321310">
                <a:moveTo>
                  <a:pt x="38099" y="102869"/>
                </a:moveTo>
                <a:lnTo>
                  <a:pt x="19049" y="121919"/>
                </a:lnTo>
                <a:lnTo>
                  <a:pt x="38099" y="121919"/>
                </a:lnTo>
                <a:lnTo>
                  <a:pt x="38099" y="102869"/>
                </a:lnTo>
                <a:close/>
              </a:path>
              <a:path w="1875790" h="321310">
                <a:moveTo>
                  <a:pt x="1744979" y="83819"/>
                </a:moveTo>
                <a:lnTo>
                  <a:pt x="1733549" y="83819"/>
                </a:lnTo>
                <a:lnTo>
                  <a:pt x="1714499" y="102869"/>
                </a:lnTo>
                <a:lnTo>
                  <a:pt x="38099" y="102869"/>
                </a:lnTo>
                <a:lnTo>
                  <a:pt x="38099" y="121919"/>
                </a:lnTo>
                <a:lnTo>
                  <a:pt x="1752599" y="121919"/>
                </a:lnTo>
                <a:lnTo>
                  <a:pt x="1752599" y="91439"/>
                </a:lnTo>
                <a:lnTo>
                  <a:pt x="1744979" y="83819"/>
                </a:lnTo>
                <a:close/>
              </a:path>
              <a:path w="1875790" h="321310">
                <a:moveTo>
                  <a:pt x="1714499" y="0"/>
                </a:moveTo>
                <a:lnTo>
                  <a:pt x="1714499" y="102869"/>
                </a:lnTo>
                <a:lnTo>
                  <a:pt x="1733549" y="83819"/>
                </a:lnTo>
                <a:lnTo>
                  <a:pt x="1744979" y="83819"/>
                </a:lnTo>
                <a:lnTo>
                  <a:pt x="1720595" y="59435"/>
                </a:lnTo>
                <a:lnTo>
                  <a:pt x="1752599" y="45719"/>
                </a:lnTo>
                <a:lnTo>
                  <a:pt x="1760437" y="45719"/>
                </a:lnTo>
                <a:lnTo>
                  <a:pt x="1714499" y="0"/>
                </a:lnTo>
                <a:close/>
              </a:path>
              <a:path w="1875790" h="321310">
                <a:moveTo>
                  <a:pt x="1752599" y="45719"/>
                </a:moveTo>
                <a:lnTo>
                  <a:pt x="1720595" y="59435"/>
                </a:lnTo>
                <a:lnTo>
                  <a:pt x="1752599" y="91439"/>
                </a:lnTo>
                <a:lnTo>
                  <a:pt x="1752599" y="4571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6" name="object 20"/>
          <p:cNvSpPr>
            <a:spLocks/>
          </p:cNvSpPr>
          <p:nvPr/>
        </p:nvSpPr>
        <p:spPr bwMode="auto">
          <a:xfrm>
            <a:off x="4800600" y="6094413"/>
            <a:ext cx="838200" cy="228600"/>
          </a:xfrm>
          <a:custGeom>
            <a:avLst/>
            <a:gdLst>
              <a:gd name="T0" fmla="*/ 723899 w 838200"/>
              <a:gd name="T1" fmla="*/ 0 h 228600"/>
              <a:gd name="T2" fmla="*/ 723899 w 838200"/>
              <a:gd name="T3" fmla="*/ 57149 h 228600"/>
              <a:gd name="T4" fmla="*/ 0 w 838200"/>
              <a:gd name="T5" fmla="*/ 57149 h 228600"/>
              <a:gd name="T6" fmla="*/ 0 w 838200"/>
              <a:gd name="T7" fmla="*/ 171449 h 228600"/>
              <a:gd name="T8" fmla="*/ 723899 w 838200"/>
              <a:gd name="T9" fmla="*/ 171449 h 228600"/>
              <a:gd name="T10" fmla="*/ 723899 w 838200"/>
              <a:gd name="T11" fmla="*/ 228599 h 228600"/>
              <a:gd name="T12" fmla="*/ 838199 w 838200"/>
              <a:gd name="T13" fmla="*/ 114299 h 228600"/>
              <a:gd name="T14" fmla="*/ 723899 w 838200"/>
              <a:gd name="T15" fmla="*/ 0 h 228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8200" h="228600">
                <a:moveTo>
                  <a:pt x="723899" y="0"/>
                </a:moveTo>
                <a:lnTo>
                  <a:pt x="723899" y="57149"/>
                </a:lnTo>
                <a:lnTo>
                  <a:pt x="0" y="57149"/>
                </a:lnTo>
                <a:lnTo>
                  <a:pt x="0" y="171449"/>
                </a:lnTo>
                <a:lnTo>
                  <a:pt x="723899" y="171449"/>
                </a:lnTo>
                <a:lnTo>
                  <a:pt x="723899" y="228599"/>
                </a:lnTo>
                <a:lnTo>
                  <a:pt x="838199" y="114299"/>
                </a:lnTo>
                <a:lnTo>
                  <a:pt x="723899" y="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55317" name="object 21"/>
          <p:cNvSpPr>
            <a:spLocks/>
          </p:cNvSpPr>
          <p:nvPr/>
        </p:nvSpPr>
        <p:spPr bwMode="auto">
          <a:xfrm>
            <a:off x="4781550" y="6048375"/>
            <a:ext cx="885825" cy="322263"/>
          </a:xfrm>
          <a:custGeom>
            <a:avLst/>
            <a:gdLst>
              <a:gd name="T0" fmla="*/ 723899 w 885189"/>
              <a:gd name="T1" fmla="*/ 320801 h 321310"/>
              <a:gd name="T2" fmla="*/ 761999 w 885189"/>
              <a:gd name="T3" fmla="*/ 274319 h 321310"/>
              <a:gd name="T4" fmla="*/ 755141 w 885189"/>
              <a:gd name="T5" fmla="*/ 236219 h 321310"/>
              <a:gd name="T6" fmla="*/ 723899 w 885189"/>
              <a:gd name="T7" fmla="*/ 217169 h 321310"/>
              <a:gd name="T8" fmla="*/ 729995 w 885189"/>
              <a:gd name="T9" fmla="*/ 261365 h 321310"/>
              <a:gd name="T10" fmla="*/ 761999 w 885189"/>
              <a:gd name="T11" fmla="*/ 229361 h 321310"/>
              <a:gd name="T12" fmla="*/ 761999 w 885189"/>
              <a:gd name="T13" fmla="*/ 229361 h 321310"/>
              <a:gd name="T14" fmla="*/ 770381 w 885189"/>
              <a:gd name="T15" fmla="*/ 274319 h 321310"/>
              <a:gd name="T16" fmla="*/ 844295 w 885189"/>
              <a:gd name="T17" fmla="*/ 173735 h 321310"/>
              <a:gd name="T18" fmla="*/ 723899 w 885189"/>
              <a:gd name="T19" fmla="*/ 83819 h 321310"/>
              <a:gd name="T20" fmla="*/ 0 w 885189"/>
              <a:gd name="T21" fmla="*/ 236219 h 321310"/>
              <a:gd name="T22" fmla="*/ 723899 w 885189"/>
              <a:gd name="T23" fmla="*/ 217169 h 321310"/>
              <a:gd name="T24" fmla="*/ 19049 w 885189"/>
              <a:gd name="T25" fmla="*/ 198119 h 321310"/>
              <a:gd name="T26" fmla="*/ 38099 w 885189"/>
              <a:gd name="T27" fmla="*/ 121919 h 321310"/>
              <a:gd name="T28" fmla="*/ 38099 w 885189"/>
              <a:gd name="T29" fmla="*/ 102869 h 321310"/>
              <a:gd name="T30" fmla="*/ 723899 w 885189"/>
              <a:gd name="T31" fmla="*/ 83819 h 321310"/>
              <a:gd name="T32" fmla="*/ 38099 w 885189"/>
              <a:gd name="T33" fmla="*/ 198119 h 321310"/>
              <a:gd name="T34" fmla="*/ 723899 w 885189"/>
              <a:gd name="T35" fmla="*/ 217169 h 321310"/>
              <a:gd name="T36" fmla="*/ 755141 w 885189"/>
              <a:gd name="T37" fmla="*/ 236219 h 321310"/>
              <a:gd name="T38" fmla="*/ 761999 w 885189"/>
              <a:gd name="T39" fmla="*/ 198119 h 321310"/>
              <a:gd name="T40" fmla="*/ 19049 w 885189"/>
              <a:gd name="T41" fmla="*/ 198119 h 321310"/>
              <a:gd name="T42" fmla="*/ 38099 w 885189"/>
              <a:gd name="T43" fmla="*/ 198119 h 321310"/>
              <a:gd name="T44" fmla="*/ 830960 w 885189"/>
              <a:gd name="T45" fmla="*/ 160400 h 321310"/>
              <a:gd name="T46" fmla="*/ 844295 w 885189"/>
              <a:gd name="T47" fmla="*/ 147065 h 321310"/>
              <a:gd name="T48" fmla="*/ 844295 w 885189"/>
              <a:gd name="T49" fmla="*/ 147065 h 321310"/>
              <a:gd name="T50" fmla="*/ 870965 w 885189"/>
              <a:gd name="T51" fmla="*/ 173735 h 321310"/>
              <a:gd name="T52" fmla="*/ 871666 w 885189"/>
              <a:gd name="T53" fmla="*/ 147065 h 321310"/>
              <a:gd name="T54" fmla="*/ 761999 w 885189"/>
              <a:gd name="T55" fmla="*/ 45719 h 321310"/>
              <a:gd name="T56" fmla="*/ 830960 w 885189"/>
              <a:gd name="T57" fmla="*/ 160400 h 321310"/>
              <a:gd name="T58" fmla="*/ 871666 w 885189"/>
              <a:gd name="T59" fmla="*/ 147065 h 321310"/>
              <a:gd name="T60" fmla="*/ 38099 w 885189"/>
              <a:gd name="T61" fmla="*/ 102869 h 321310"/>
              <a:gd name="T62" fmla="*/ 38099 w 885189"/>
              <a:gd name="T63" fmla="*/ 121919 h 321310"/>
              <a:gd name="T64" fmla="*/ 754379 w 885189"/>
              <a:gd name="T65" fmla="*/ 83819 h 321310"/>
              <a:gd name="T66" fmla="*/ 723899 w 885189"/>
              <a:gd name="T67" fmla="*/ 102869 h 321310"/>
              <a:gd name="T68" fmla="*/ 38099 w 885189"/>
              <a:gd name="T69" fmla="*/ 121919 h 321310"/>
              <a:gd name="T70" fmla="*/ 761999 w 885189"/>
              <a:gd name="T71" fmla="*/ 91439 h 321310"/>
              <a:gd name="T72" fmla="*/ 723899 w 885189"/>
              <a:gd name="T73" fmla="*/ 0 h 321310"/>
              <a:gd name="T74" fmla="*/ 742949 w 885189"/>
              <a:gd name="T75" fmla="*/ 83819 h 321310"/>
              <a:gd name="T76" fmla="*/ 729995 w 885189"/>
              <a:gd name="T77" fmla="*/ 59435 h 321310"/>
              <a:gd name="T78" fmla="*/ 769837 w 885189"/>
              <a:gd name="T79" fmla="*/ 45719 h 321310"/>
              <a:gd name="T80" fmla="*/ 761999 w 885189"/>
              <a:gd name="T81" fmla="*/ 45719 h 321310"/>
              <a:gd name="T82" fmla="*/ 761999 w 885189"/>
              <a:gd name="T83" fmla="*/ 91439 h 32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5189" h="321310">
                <a:moveTo>
                  <a:pt x="723899" y="217169"/>
                </a:moveTo>
                <a:lnTo>
                  <a:pt x="723899" y="320801"/>
                </a:lnTo>
                <a:lnTo>
                  <a:pt x="770381" y="274319"/>
                </a:lnTo>
                <a:lnTo>
                  <a:pt x="761999" y="274319"/>
                </a:lnTo>
                <a:lnTo>
                  <a:pt x="729995" y="261365"/>
                </a:lnTo>
                <a:lnTo>
                  <a:pt x="755141" y="236219"/>
                </a:lnTo>
                <a:lnTo>
                  <a:pt x="742949" y="236219"/>
                </a:lnTo>
                <a:lnTo>
                  <a:pt x="723899" y="217169"/>
                </a:lnTo>
                <a:close/>
              </a:path>
              <a:path w="885189" h="321310">
                <a:moveTo>
                  <a:pt x="761999" y="229361"/>
                </a:moveTo>
                <a:lnTo>
                  <a:pt x="729995" y="261365"/>
                </a:lnTo>
                <a:lnTo>
                  <a:pt x="761999" y="274319"/>
                </a:lnTo>
                <a:lnTo>
                  <a:pt x="761999" y="229361"/>
                </a:lnTo>
                <a:close/>
              </a:path>
              <a:path w="885189" h="321310">
                <a:moveTo>
                  <a:pt x="830960" y="160400"/>
                </a:moveTo>
                <a:lnTo>
                  <a:pt x="761999" y="229361"/>
                </a:lnTo>
                <a:lnTo>
                  <a:pt x="761999" y="274319"/>
                </a:lnTo>
                <a:lnTo>
                  <a:pt x="770381" y="274319"/>
                </a:lnTo>
                <a:lnTo>
                  <a:pt x="870965" y="173735"/>
                </a:lnTo>
                <a:lnTo>
                  <a:pt x="844295" y="173735"/>
                </a:lnTo>
                <a:lnTo>
                  <a:pt x="830960" y="160400"/>
                </a:lnTo>
                <a:close/>
              </a:path>
              <a:path w="885189" h="321310">
                <a:moveTo>
                  <a:pt x="723899" y="83819"/>
                </a:moveTo>
                <a:lnTo>
                  <a:pt x="0" y="83819"/>
                </a:lnTo>
                <a:lnTo>
                  <a:pt x="0" y="236219"/>
                </a:lnTo>
                <a:lnTo>
                  <a:pt x="723899" y="236219"/>
                </a:lnTo>
                <a:lnTo>
                  <a:pt x="723899" y="217169"/>
                </a:lnTo>
                <a:lnTo>
                  <a:pt x="38099" y="217169"/>
                </a:lnTo>
                <a:lnTo>
                  <a:pt x="19049" y="198119"/>
                </a:lnTo>
                <a:lnTo>
                  <a:pt x="38099" y="198119"/>
                </a:lnTo>
                <a:lnTo>
                  <a:pt x="38099" y="121919"/>
                </a:lnTo>
                <a:lnTo>
                  <a:pt x="19049" y="121919"/>
                </a:lnTo>
                <a:lnTo>
                  <a:pt x="38099" y="102869"/>
                </a:lnTo>
                <a:lnTo>
                  <a:pt x="723899" y="102869"/>
                </a:lnTo>
                <a:lnTo>
                  <a:pt x="723899" y="83819"/>
                </a:lnTo>
                <a:close/>
              </a:path>
              <a:path w="885189" h="321310">
                <a:moveTo>
                  <a:pt x="761999" y="198119"/>
                </a:moveTo>
                <a:lnTo>
                  <a:pt x="38099" y="198119"/>
                </a:lnTo>
                <a:lnTo>
                  <a:pt x="38099" y="217169"/>
                </a:lnTo>
                <a:lnTo>
                  <a:pt x="723899" y="217169"/>
                </a:lnTo>
                <a:lnTo>
                  <a:pt x="742949" y="236219"/>
                </a:lnTo>
                <a:lnTo>
                  <a:pt x="755141" y="236219"/>
                </a:lnTo>
                <a:lnTo>
                  <a:pt x="761999" y="229361"/>
                </a:lnTo>
                <a:lnTo>
                  <a:pt x="761999" y="198119"/>
                </a:lnTo>
                <a:close/>
              </a:path>
              <a:path w="885189" h="321310">
                <a:moveTo>
                  <a:pt x="38099" y="198119"/>
                </a:moveTo>
                <a:lnTo>
                  <a:pt x="19049" y="198119"/>
                </a:lnTo>
                <a:lnTo>
                  <a:pt x="38099" y="217169"/>
                </a:lnTo>
                <a:lnTo>
                  <a:pt x="38099" y="198119"/>
                </a:lnTo>
                <a:close/>
              </a:path>
              <a:path w="885189" h="321310">
                <a:moveTo>
                  <a:pt x="844295" y="147065"/>
                </a:moveTo>
                <a:lnTo>
                  <a:pt x="830960" y="160400"/>
                </a:lnTo>
                <a:lnTo>
                  <a:pt x="844295" y="173735"/>
                </a:lnTo>
                <a:lnTo>
                  <a:pt x="844295" y="147065"/>
                </a:lnTo>
                <a:close/>
              </a:path>
              <a:path w="885189" h="321310">
                <a:moveTo>
                  <a:pt x="871666" y="147065"/>
                </a:moveTo>
                <a:lnTo>
                  <a:pt x="844295" y="147065"/>
                </a:lnTo>
                <a:lnTo>
                  <a:pt x="844295" y="173735"/>
                </a:lnTo>
                <a:lnTo>
                  <a:pt x="870965" y="173735"/>
                </a:lnTo>
                <a:lnTo>
                  <a:pt x="884681" y="160019"/>
                </a:lnTo>
                <a:lnTo>
                  <a:pt x="871666" y="147065"/>
                </a:lnTo>
                <a:close/>
              </a:path>
              <a:path w="885189" h="321310">
                <a:moveTo>
                  <a:pt x="769837" y="45719"/>
                </a:moveTo>
                <a:lnTo>
                  <a:pt x="761999" y="45719"/>
                </a:lnTo>
                <a:lnTo>
                  <a:pt x="761999" y="91439"/>
                </a:lnTo>
                <a:lnTo>
                  <a:pt x="830960" y="160400"/>
                </a:lnTo>
                <a:lnTo>
                  <a:pt x="844295" y="147065"/>
                </a:lnTo>
                <a:lnTo>
                  <a:pt x="871666" y="147065"/>
                </a:lnTo>
                <a:lnTo>
                  <a:pt x="769837" y="45719"/>
                </a:lnTo>
                <a:close/>
              </a:path>
              <a:path w="885189" h="321310">
                <a:moveTo>
                  <a:pt x="38099" y="102869"/>
                </a:moveTo>
                <a:lnTo>
                  <a:pt x="19049" y="121919"/>
                </a:lnTo>
                <a:lnTo>
                  <a:pt x="38099" y="121919"/>
                </a:lnTo>
                <a:lnTo>
                  <a:pt x="38099" y="102869"/>
                </a:lnTo>
                <a:close/>
              </a:path>
              <a:path w="885189" h="321310">
                <a:moveTo>
                  <a:pt x="754379" y="83819"/>
                </a:moveTo>
                <a:lnTo>
                  <a:pt x="742949" y="83819"/>
                </a:lnTo>
                <a:lnTo>
                  <a:pt x="723899" y="102869"/>
                </a:lnTo>
                <a:lnTo>
                  <a:pt x="38099" y="102869"/>
                </a:lnTo>
                <a:lnTo>
                  <a:pt x="38099" y="121919"/>
                </a:lnTo>
                <a:lnTo>
                  <a:pt x="761999" y="121919"/>
                </a:lnTo>
                <a:lnTo>
                  <a:pt x="761999" y="91439"/>
                </a:lnTo>
                <a:lnTo>
                  <a:pt x="754379" y="83819"/>
                </a:lnTo>
                <a:close/>
              </a:path>
              <a:path w="885189" h="321310">
                <a:moveTo>
                  <a:pt x="723899" y="0"/>
                </a:moveTo>
                <a:lnTo>
                  <a:pt x="723899" y="102869"/>
                </a:lnTo>
                <a:lnTo>
                  <a:pt x="742949" y="83819"/>
                </a:lnTo>
                <a:lnTo>
                  <a:pt x="754379" y="83819"/>
                </a:lnTo>
                <a:lnTo>
                  <a:pt x="729995" y="59435"/>
                </a:lnTo>
                <a:lnTo>
                  <a:pt x="761999" y="45719"/>
                </a:lnTo>
                <a:lnTo>
                  <a:pt x="769837" y="45719"/>
                </a:lnTo>
                <a:lnTo>
                  <a:pt x="723899" y="0"/>
                </a:lnTo>
                <a:close/>
              </a:path>
              <a:path w="885189" h="321310">
                <a:moveTo>
                  <a:pt x="761999" y="45719"/>
                </a:moveTo>
                <a:lnTo>
                  <a:pt x="729995" y="59435"/>
                </a:lnTo>
                <a:lnTo>
                  <a:pt x="761999" y="91439"/>
                </a:lnTo>
                <a:lnTo>
                  <a:pt x="761999" y="4571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2" name="object 22"/>
          <p:cNvSpPr txBox="1"/>
          <p:nvPr/>
        </p:nvSpPr>
        <p:spPr>
          <a:xfrm>
            <a:off x="307975" y="1897063"/>
            <a:ext cx="1622425" cy="1900237"/>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If</a:t>
            </a:r>
            <a:r>
              <a:rPr lang="en-US" altLang="en-US">
                <a:latin typeface="Times New Roman" pitchFamily="18" charset="0"/>
                <a:cs typeface="Times New Roman" pitchFamily="18" charset="0"/>
              </a:rPr>
              <a:t> </a:t>
            </a:r>
            <a:r>
              <a:rPr lang="en-US" altLang="en-US">
                <a:latin typeface="Arial" charset="0"/>
              </a:rPr>
              <a:t>the</a:t>
            </a:r>
            <a:r>
              <a:rPr lang="en-US" altLang="en-US">
                <a:latin typeface="Times New Roman" pitchFamily="18" charset="0"/>
                <a:cs typeface="Times New Roman" pitchFamily="18" charset="0"/>
              </a:rPr>
              <a:t> </a:t>
            </a:r>
            <a:r>
              <a:rPr lang="en-US" altLang="en-US">
                <a:latin typeface="Arial" charset="0"/>
              </a:rPr>
              <a:t>SPS</a:t>
            </a:r>
            <a:r>
              <a:rPr lang="en-US" altLang="en-US">
                <a:latin typeface="Times New Roman" pitchFamily="18" charset="0"/>
                <a:cs typeface="Times New Roman" pitchFamily="18" charset="0"/>
              </a:rPr>
              <a:t> </a:t>
            </a:r>
            <a:r>
              <a:rPr lang="en-US" altLang="en-US">
                <a:latin typeface="Arial" charset="0"/>
              </a:rPr>
              <a:t>is</a:t>
            </a:r>
            <a:r>
              <a:rPr lang="en-US" altLang="en-US">
                <a:latin typeface="Times New Roman" pitchFamily="18" charset="0"/>
                <a:cs typeface="Times New Roman" pitchFamily="18" charset="0"/>
              </a:rPr>
              <a:t> </a:t>
            </a:r>
            <a:r>
              <a:rPr lang="en-US" altLang="en-US">
                <a:latin typeface="Arial" charset="0"/>
              </a:rPr>
              <a:t>efficient</a:t>
            </a:r>
            <a:r>
              <a:rPr lang="en-US" altLang="en-US">
                <a:latin typeface="Times New Roman" pitchFamily="18" charset="0"/>
                <a:cs typeface="Times New Roman" pitchFamily="18" charset="0"/>
              </a:rPr>
              <a:t> </a:t>
            </a:r>
            <a:r>
              <a:rPr lang="en-US" altLang="en-US">
                <a:latin typeface="Arial" charset="0"/>
              </a:rPr>
              <a:t>and</a:t>
            </a:r>
            <a:r>
              <a:rPr lang="en-US" altLang="en-US">
                <a:latin typeface="Times New Roman" pitchFamily="18" charset="0"/>
                <a:cs typeface="Times New Roman" pitchFamily="18" charset="0"/>
              </a:rPr>
              <a:t> </a:t>
            </a:r>
            <a:r>
              <a:rPr lang="en-US" altLang="en-US">
                <a:latin typeface="Arial" charset="0"/>
              </a:rPr>
              <a:t>robust,</a:t>
            </a:r>
            <a:r>
              <a:rPr lang="en-US" altLang="en-US">
                <a:latin typeface="Times New Roman" pitchFamily="18" charset="0"/>
                <a:cs typeface="Times New Roman" pitchFamily="18" charset="0"/>
              </a:rPr>
              <a:t> </a:t>
            </a:r>
            <a:r>
              <a:rPr lang="en-US" altLang="en-US">
                <a:latin typeface="Arial" charset="0"/>
              </a:rPr>
              <a:t>there</a:t>
            </a:r>
            <a:r>
              <a:rPr lang="en-US" altLang="en-US">
                <a:latin typeface="Times New Roman" pitchFamily="18" charset="0"/>
                <a:cs typeface="Times New Roman" pitchFamily="18" charset="0"/>
              </a:rPr>
              <a:t> </a:t>
            </a:r>
            <a:r>
              <a:rPr lang="en-US" altLang="en-US">
                <a:latin typeface="Arial" charset="0"/>
              </a:rPr>
              <a:t>is</a:t>
            </a:r>
            <a:r>
              <a:rPr lang="en-US" altLang="en-US">
                <a:latin typeface="Times New Roman" pitchFamily="18" charset="0"/>
                <a:cs typeface="Times New Roman" pitchFamily="18" charset="0"/>
              </a:rPr>
              <a:t> </a:t>
            </a:r>
            <a:r>
              <a:rPr lang="en-US" altLang="en-US">
                <a:latin typeface="Arial" charset="0"/>
              </a:rPr>
              <a:t>less</a:t>
            </a:r>
            <a:r>
              <a:rPr lang="en-US" altLang="en-US">
                <a:latin typeface="Times New Roman" pitchFamily="18" charset="0"/>
                <a:cs typeface="Times New Roman" pitchFamily="18" charset="0"/>
              </a:rPr>
              <a:t> </a:t>
            </a:r>
            <a:r>
              <a:rPr lang="en-US" altLang="en-US">
                <a:latin typeface="Arial" charset="0"/>
              </a:rPr>
              <a:t>likely</a:t>
            </a:r>
            <a:r>
              <a:rPr lang="en-US" altLang="en-US">
                <a:latin typeface="Times New Roman" pitchFamily="18" charset="0"/>
                <a:cs typeface="Times New Roman" pitchFamily="18" charset="0"/>
              </a:rPr>
              <a:t> </a:t>
            </a:r>
            <a:r>
              <a:rPr lang="en-US" altLang="en-US">
                <a:latin typeface="Arial" charset="0"/>
              </a:rPr>
              <a:t>to</a:t>
            </a:r>
            <a:r>
              <a:rPr lang="en-US" altLang="en-US">
                <a:latin typeface="Times New Roman" pitchFamily="18" charset="0"/>
                <a:cs typeface="Times New Roman" pitchFamily="18" charset="0"/>
              </a:rPr>
              <a:t> </a:t>
            </a:r>
            <a:r>
              <a:rPr lang="en-US" altLang="en-US">
                <a:latin typeface="Arial" charset="0"/>
              </a:rPr>
              <a:t>be</a:t>
            </a:r>
            <a:r>
              <a:rPr lang="en-US" altLang="en-US">
                <a:latin typeface="Times New Roman" pitchFamily="18" charset="0"/>
                <a:cs typeface="Times New Roman" pitchFamily="18" charset="0"/>
              </a:rPr>
              <a:t> </a:t>
            </a:r>
            <a:r>
              <a:rPr lang="en-US" altLang="en-US">
                <a:latin typeface="Arial" charset="0"/>
              </a:rPr>
              <a:t>any</a:t>
            </a:r>
            <a:r>
              <a:rPr lang="en-US" altLang="en-US">
                <a:latin typeface="Times New Roman" pitchFamily="18" charset="0"/>
                <a:cs typeface="Times New Roman" pitchFamily="18" charset="0"/>
              </a:rPr>
              <a:t> </a:t>
            </a:r>
            <a:r>
              <a:rPr lang="en-US" altLang="en-US">
                <a:latin typeface="Arial" charset="0"/>
              </a:rPr>
              <a:t>significant</a:t>
            </a:r>
            <a:r>
              <a:rPr lang="en-US" altLang="en-US">
                <a:latin typeface="Times New Roman" pitchFamily="18" charset="0"/>
                <a:cs typeface="Times New Roman" pitchFamily="18" charset="0"/>
              </a:rPr>
              <a:t> </a:t>
            </a:r>
            <a:r>
              <a:rPr lang="en-US" altLang="en-US">
                <a:latin typeface="Arial" charset="0"/>
              </a:rPr>
              <a:t>impacts</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SMS</a:t>
            </a:r>
            <a:r>
              <a:rPr lang="en-US" altLang="en-US">
                <a:latin typeface="Times New Roman" pitchFamily="18" charset="0"/>
                <a:cs typeface="Times New Roman" pitchFamily="18" charset="0"/>
              </a:rPr>
              <a:t> </a:t>
            </a:r>
            <a:r>
              <a:rPr lang="en-US" altLang="en-US">
                <a:latin typeface="Arial" charset="0"/>
              </a:rPr>
              <a:t>mining.</a:t>
            </a:r>
          </a:p>
        </p:txBody>
      </p:sp>
      <p:sp>
        <p:nvSpPr>
          <p:cNvPr id="23" name="object 23"/>
          <p:cNvSpPr txBox="1"/>
          <p:nvPr/>
        </p:nvSpPr>
        <p:spPr>
          <a:xfrm>
            <a:off x="307975" y="4092575"/>
            <a:ext cx="1765300" cy="1350963"/>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The</a:t>
            </a:r>
            <a:r>
              <a:rPr lang="en-US" altLang="en-US">
                <a:latin typeface="Times New Roman" pitchFamily="18" charset="0"/>
                <a:cs typeface="Times New Roman" pitchFamily="18" charset="0"/>
              </a:rPr>
              <a:t> </a:t>
            </a:r>
            <a:r>
              <a:rPr lang="en-US" altLang="en-US">
                <a:latin typeface="Arial" charset="0"/>
              </a:rPr>
              <a:t>performance</a:t>
            </a:r>
            <a:r>
              <a:rPr lang="en-US" altLang="en-US">
                <a:latin typeface="Times New Roman" pitchFamily="18" charset="0"/>
                <a:cs typeface="Times New Roman" pitchFamily="18" charset="0"/>
              </a:rPr>
              <a:t> </a:t>
            </a:r>
            <a:r>
              <a:rPr lang="en-US" altLang="en-US">
                <a:latin typeface="Arial" charset="0"/>
              </a:rPr>
              <a:t>of</a:t>
            </a:r>
            <a:r>
              <a:rPr lang="en-US" altLang="en-US">
                <a:latin typeface="Times New Roman" pitchFamily="18" charset="0"/>
                <a:cs typeface="Times New Roman" pitchFamily="18" charset="0"/>
              </a:rPr>
              <a:t> </a:t>
            </a:r>
            <a:r>
              <a:rPr lang="en-US" altLang="en-US">
                <a:latin typeface="Arial" charset="0"/>
              </a:rPr>
              <a:t>the</a:t>
            </a:r>
            <a:r>
              <a:rPr lang="en-US" altLang="en-US">
                <a:latin typeface="Times New Roman" pitchFamily="18" charset="0"/>
                <a:cs typeface="Times New Roman" pitchFamily="18" charset="0"/>
              </a:rPr>
              <a:t> </a:t>
            </a:r>
            <a:r>
              <a:rPr lang="en-US" altLang="en-US">
                <a:latin typeface="Arial" charset="0"/>
              </a:rPr>
              <a:t>SPS</a:t>
            </a:r>
            <a:r>
              <a:rPr lang="en-US" altLang="en-US">
                <a:latin typeface="Times New Roman" pitchFamily="18" charset="0"/>
                <a:cs typeface="Times New Roman" pitchFamily="18" charset="0"/>
              </a:rPr>
              <a:t> </a:t>
            </a:r>
            <a:r>
              <a:rPr lang="en-US" altLang="en-US">
                <a:latin typeface="Arial" charset="0"/>
              </a:rPr>
              <a:t>will</a:t>
            </a:r>
            <a:r>
              <a:rPr lang="en-US" altLang="en-US">
                <a:latin typeface="Times New Roman" pitchFamily="18" charset="0"/>
                <a:cs typeface="Times New Roman" pitchFamily="18" charset="0"/>
              </a:rPr>
              <a:t> </a:t>
            </a:r>
            <a:r>
              <a:rPr lang="en-US" altLang="en-US">
                <a:latin typeface="Arial" charset="0"/>
              </a:rPr>
              <a:t>only</a:t>
            </a:r>
            <a:r>
              <a:rPr lang="en-US" altLang="en-US">
                <a:latin typeface="Times New Roman" pitchFamily="18" charset="0"/>
                <a:cs typeface="Times New Roman" pitchFamily="18" charset="0"/>
              </a:rPr>
              <a:t> </a:t>
            </a:r>
            <a:r>
              <a:rPr lang="en-US" altLang="en-US">
                <a:latin typeface="Arial" charset="0"/>
              </a:rPr>
              <a:t>be</a:t>
            </a:r>
            <a:r>
              <a:rPr lang="en-US" altLang="en-US">
                <a:latin typeface="Times New Roman" pitchFamily="18" charset="0"/>
                <a:cs typeface="Times New Roman" pitchFamily="18" charset="0"/>
              </a:rPr>
              <a:t> </a:t>
            </a:r>
            <a:r>
              <a:rPr lang="en-US" altLang="en-US">
                <a:latin typeface="Arial" charset="0"/>
              </a:rPr>
              <a:t>known</a:t>
            </a:r>
            <a:r>
              <a:rPr lang="en-US" altLang="en-US">
                <a:latin typeface="Times New Roman" pitchFamily="18" charset="0"/>
                <a:cs typeface="Times New Roman" pitchFamily="18" charset="0"/>
              </a:rPr>
              <a:t> </a:t>
            </a:r>
            <a:r>
              <a:rPr lang="en-US" altLang="en-US">
                <a:latin typeface="Arial" charset="0"/>
              </a:rPr>
              <a:t>during</a:t>
            </a:r>
            <a:r>
              <a:rPr lang="en-US" altLang="en-US">
                <a:latin typeface="Times New Roman" pitchFamily="18" charset="0"/>
                <a:cs typeface="Times New Roman" pitchFamily="18" charset="0"/>
              </a:rPr>
              <a:t> </a:t>
            </a:r>
            <a:r>
              <a:rPr lang="en-US" altLang="en-US">
                <a:latin typeface="Arial" charset="0"/>
              </a:rPr>
              <a:t>actual</a:t>
            </a:r>
            <a:r>
              <a:rPr lang="en-US" altLang="en-US">
                <a:latin typeface="Times New Roman" pitchFamily="18" charset="0"/>
                <a:cs typeface="Times New Roman" pitchFamily="18" charset="0"/>
              </a:rPr>
              <a:t> </a:t>
            </a:r>
            <a:r>
              <a:rPr lang="en-US" altLang="en-US">
                <a:latin typeface="Arial" charset="0"/>
              </a:rPr>
              <a:t>mining</a:t>
            </a:r>
          </a:p>
        </p:txBody>
      </p:sp>
    </p:spTree>
    <p:extLst>
      <p:ext uri="{BB962C8B-B14F-4D97-AF65-F5344CB8AC3E}">
        <p14:creationId xmlns:p14="http://schemas.microsoft.com/office/powerpoint/2010/main" val="319039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object 2"/>
          <p:cNvSpPr>
            <a:spLocks noChangeArrowheads="1"/>
          </p:cNvSpPr>
          <p:nvPr/>
        </p:nvSpPr>
        <p:spPr bwMode="auto">
          <a:xfrm>
            <a:off x="1219200" y="912813"/>
            <a:ext cx="2362200" cy="28717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5059" name="object 3"/>
          <p:cNvSpPr>
            <a:spLocks/>
          </p:cNvSpPr>
          <p:nvPr/>
        </p:nvSpPr>
        <p:spPr bwMode="auto">
          <a:xfrm>
            <a:off x="1206500" y="900113"/>
            <a:ext cx="2387600" cy="2897187"/>
          </a:xfrm>
          <a:custGeom>
            <a:avLst/>
            <a:gdLst>
              <a:gd name="T0" fmla="*/ 2387345 w 2387600"/>
              <a:gd name="T1" fmla="*/ 0 h 2897504"/>
              <a:gd name="T2" fmla="*/ 0 w 2387600"/>
              <a:gd name="T3" fmla="*/ 0 h 2897504"/>
              <a:gd name="T4" fmla="*/ 0 w 2387600"/>
              <a:gd name="T5" fmla="*/ 2897123 h 2897504"/>
              <a:gd name="T6" fmla="*/ 2387345 w 2387600"/>
              <a:gd name="T7" fmla="*/ 2897123 h 2897504"/>
              <a:gd name="T8" fmla="*/ 2387345 w 2387600"/>
              <a:gd name="T9" fmla="*/ 2891027 h 2897504"/>
              <a:gd name="T10" fmla="*/ 12191 w 2387600"/>
              <a:gd name="T11" fmla="*/ 2891027 h 2897504"/>
              <a:gd name="T12" fmla="*/ 6095 w 2387600"/>
              <a:gd name="T13" fmla="*/ 2884169 h 2897504"/>
              <a:gd name="T14" fmla="*/ 12191 w 2387600"/>
              <a:gd name="T15" fmla="*/ 2884169 h 2897504"/>
              <a:gd name="T16" fmla="*/ 12191 w 2387600"/>
              <a:gd name="T17" fmla="*/ 12191 h 2897504"/>
              <a:gd name="T18" fmla="*/ 6095 w 2387600"/>
              <a:gd name="T19" fmla="*/ 12191 h 2897504"/>
              <a:gd name="T20" fmla="*/ 12191 w 2387600"/>
              <a:gd name="T21" fmla="*/ 6095 h 2897504"/>
              <a:gd name="T22" fmla="*/ 2387345 w 2387600"/>
              <a:gd name="T23" fmla="*/ 6095 h 2897504"/>
              <a:gd name="T24" fmla="*/ 2387345 w 2387600"/>
              <a:gd name="T25" fmla="*/ 0 h 2897504"/>
              <a:gd name="T26" fmla="*/ 12191 w 2387600"/>
              <a:gd name="T27" fmla="*/ 2884169 h 2897504"/>
              <a:gd name="T28" fmla="*/ 6095 w 2387600"/>
              <a:gd name="T29" fmla="*/ 2884169 h 2897504"/>
              <a:gd name="T30" fmla="*/ 12191 w 2387600"/>
              <a:gd name="T31" fmla="*/ 2891027 h 2897504"/>
              <a:gd name="T32" fmla="*/ 12191 w 2387600"/>
              <a:gd name="T33" fmla="*/ 2884169 h 2897504"/>
              <a:gd name="T34" fmla="*/ 2374388 w 2387600"/>
              <a:gd name="T35" fmla="*/ 2884169 h 2897504"/>
              <a:gd name="T36" fmla="*/ 12191 w 2387600"/>
              <a:gd name="T37" fmla="*/ 2884169 h 2897504"/>
              <a:gd name="T38" fmla="*/ 12191 w 2387600"/>
              <a:gd name="T39" fmla="*/ 2891027 h 2897504"/>
              <a:gd name="T40" fmla="*/ 2374388 w 2387600"/>
              <a:gd name="T41" fmla="*/ 2891027 h 2897504"/>
              <a:gd name="T42" fmla="*/ 2374388 w 2387600"/>
              <a:gd name="T43" fmla="*/ 2884169 h 2897504"/>
              <a:gd name="T44" fmla="*/ 2374388 w 2387600"/>
              <a:gd name="T45" fmla="*/ 6095 h 2897504"/>
              <a:gd name="T46" fmla="*/ 2374388 w 2387600"/>
              <a:gd name="T47" fmla="*/ 2891027 h 2897504"/>
              <a:gd name="T48" fmla="*/ 2381246 w 2387600"/>
              <a:gd name="T49" fmla="*/ 2884169 h 2897504"/>
              <a:gd name="T50" fmla="*/ 2387345 w 2387600"/>
              <a:gd name="T51" fmla="*/ 2884169 h 2897504"/>
              <a:gd name="T52" fmla="*/ 2387345 w 2387600"/>
              <a:gd name="T53" fmla="*/ 12191 h 2897504"/>
              <a:gd name="T54" fmla="*/ 2381246 w 2387600"/>
              <a:gd name="T55" fmla="*/ 12191 h 2897504"/>
              <a:gd name="T56" fmla="*/ 2374388 w 2387600"/>
              <a:gd name="T57" fmla="*/ 6095 h 2897504"/>
              <a:gd name="T58" fmla="*/ 2387345 w 2387600"/>
              <a:gd name="T59" fmla="*/ 2884169 h 2897504"/>
              <a:gd name="T60" fmla="*/ 2381246 w 2387600"/>
              <a:gd name="T61" fmla="*/ 2884169 h 2897504"/>
              <a:gd name="T62" fmla="*/ 2374388 w 2387600"/>
              <a:gd name="T63" fmla="*/ 2891027 h 2897504"/>
              <a:gd name="T64" fmla="*/ 2387345 w 2387600"/>
              <a:gd name="T65" fmla="*/ 2891027 h 2897504"/>
              <a:gd name="T66" fmla="*/ 2387345 w 2387600"/>
              <a:gd name="T67" fmla="*/ 2884169 h 2897504"/>
              <a:gd name="T68" fmla="*/ 12191 w 2387600"/>
              <a:gd name="T69" fmla="*/ 6095 h 2897504"/>
              <a:gd name="T70" fmla="*/ 6095 w 2387600"/>
              <a:gd name="T71" fmla="*/ 12191 h 2897504"/>
              <a:gd name="T72" fmla="*/ 12191 w 2387600"/>
              <a:gd name="T73" fmla="*/ 12191 h 2897504"/>
              <a:gd name="T74" fmla="*/ 12191 w 2387600"/>
              <a:gd name="T75" fmla="*/ 6095 h 2897504"/>
              <a:gd name="T76" fmla="*/ 2374388 w 2387600"/>
              <a:gd name="T77" fmla="*/ 6095 h 2897504"/>
              <a:gd name="T78" fmla="*/ 12191 w 2387600"/>
              <a:gd name="T79" fmla="*/ 6095 h 2897504"/>
              <a:gd name="T80" fmla="*/ 12191 w 2387600"/>
              <a:gd name="T81" fmla="*/ 12191 h 2897504"/>
              <a:gd name="T82" fmla="*/ 2374388 w 2387600"/>
              <a:gd name="T83" fmla="*/ 12191 h 2897504"/>
              <a:gd name="T84" fmla="*/ 2374388 w 2387600"/>
              <a:gd name="T85" fmla="*/ 6095 h 2897504"/>
              <a:gd name="T86" fmla="*/ 2387345 w 2387600"/>
              <a:gd name="T87" fmla="*/ 6095 h 2897504"/>
              <a:gd name="T88" fmla="*/ 2374388 w 2387600"/>
              <a:gd name="T89" fmla="*/ 6095 h 2897504"/>
              <a:gd name="T90" fmla="*/ 2381246 w 2387600"/>
              <a:gd name="T91" fmla="*/ 12191 h 2897504"/>
              <a:gd name="T92" fmla="*/ 2387345 w 2387600"/>
              <a:gd name="T93" fmla="*/ 12191 h 2897504"/>
              <a:gd name="T94" fmla="*/ 2387345 w 2387600"/>
              <a:gd name="T95" fmla="*/ 6095 h 2897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600" h="2897504">
                <a:moveTo>
                  <a:pt x="2387345" y="0"/>
                </a:moveTo>
                <a:lnTo>
                  <a:pt x="0" y="0"/>
                </a:lnTo>
                <a:lnTo>
                  <a:pt x="0" y="2897123"/>
                </a:lnTo>
                <a:lnTo>
                  <a:pt x="2387345" y="2897123"/>
                </a:lnTo>
                <a:lnTo>
                  <a:pt x="2387345" y="2891027"/>
                </a:lnTo>
                <a:lnTo>
                  <a:pt x="12191" y="2891027"/>
                </a:lnTo>
                <a:lnTo>
                  <a:pt x="6095" y="2884169"/>
                </a:lnTo>
                <a:lnTo>
                  <a:pt x="12191" y="2884169"/>
                </a:lnTo>
                <a:lnTo>
                  <a:pt x="12191" y="12191"/>
                </a:lnTo>
                <a:lnTo>
                  <a:pt x="6095" y="12191"/>
                </a:lnTo>
                <a:lnTo>
                  <a:pt x="12191" y="6095"/>
                </a:lnTo>
                <a:lnTo>
                  <a:pt x="2387345" y="6095"/>
                </a:lnTo>
                <a:lnTo>
                  <a:pt x="2387345" y="0"/>
                </a:lnTo>
                <a:close/>
              </a:path>
              <a:path w="2387600" h="2897504">
                <a:moveTo>
                  <a:pt x="12191" y="2884169"/>
                </a:moveTo>
                <a:lnTo>
                  <a:pt x="6095" y="2884169"/>
                </a:lnTo>
                <a:lnTo>
                  <a:pt x="12191" y="2891027"/>
                </a:lnTo>
                <a:lnTo>
                  <a:pt x="12191" y="2884169"/>
                </a:lnTo>
                <a:close/>
              </a:path>
              <a:path w="2387600" h="2897504">
                <a:moveTo>
                  <a:pt x="2374388" y="2884169"/>
                </a:moveTo>
                <a:lnTo>
                  <a:pt x="12191" y="2884169"/>
                </a:lnTo>
                <a:lnTo>
                  <a:pt x="12191" y="2891027"/>
                </a:lnTo>
                <a:lnTo>
                  <a:pt x="2374388" y="2891027"/>
                </a:lnTo>
                <a:lnTo>
                  <a:pt x="2374388" y="2884169"/>
                </a:lnTo>
                <a:close/>
              </a:path>
              <a:path w="2387600" h="2897504">
                <a:moveTo>
                  <a:pt x="2374388" y="6095"/>
                </a:moveTo>
                <a:lnTo>
                  <a:pt x="2374388" y="2891027"/>
                </a:lnTo>
                <a:lnTo>
                  <a:pt x="2381246" y="2884169"/>
                </a:lnTo>
                <a:lnTo>
                  <a:pt x="2387345" y="2884169"/>
                </a:lnTo>
                <a:lnTo>
                  <a:pt x="2387345" y="12191"/>
                </a:lnTo>
                <a:lnTo>
                  <a:pt x="2381246" y="12191"/>
                </a:lnTo>
                <a:lnTo>
                  <a:pt x="2374388" y="6095"/>
                </a:lnTo>
                <a:close/>
              </a:path>
              <a:path w="2387600" h="2897504">
                <a:moveTo>
                  <a:pt x="2387345" y="2884169"/>
                </a:moveTo>
                <a:lnTo>
                  <a:pt x="2381246" y="2884169"/>
                </a:lnTo>
                <a:lnTo>
                  <a:pt x="2374388" y="2891027"/>
                </a:lnTo>
                <a:lnTo>
                  <a:pt x="2387345" y="2891027"/>
                </a:lnTo>
                <a:lnTo>
                  <a:pt x="2387345" y="2884169"/>
                </a:lnTo>
                <a:close/>
              </a:path>
              <a:path w="2387600" h="2897504">
                <a:moveTo>
                  <a:pt x="12191" y="6095"/>
                </a:moveTo>
                <a:lnTo>
                  <a:pt x="6095" y="12191"/>
                </a:lnTo>
                <a:lnTo>
                  <a:pt x="12191" y="12191"/>
                </a:lnTo>
                <a:lnTo>
                  <a:pt x="12191" y="6095"/>
                </a:lnTo>
                <a:close/>
              </a:path>
              <a:path w="2387600" h="2897504">
                <a:moveTo>
                  <a:pt x="2374388" y="6095"/>
                </a:moveTo>
                <a:lnTo>
                  <a:pt x="12191" y="6095"/>
                </a:lnTo>
                <a:lnTo>
                  <a:pt x="12191" y="12191"/>
                </a:lnTo>
                <a:lnTo>
                  <a:pt x="2374388" y="12191"/>
                </a:lnTo>
                <a:lnTo>
                  <a:pt x="2374388" y="6095"/>
                </a:lnTo>
                <a:close/>
              </a:path>
              <a:path w="2387600" h="2897504">
                <a:moveTo>
                  <a:pt x="2387345" y="6095"/>
                </a:moveTo>
                <a:lnTo>
                  <a:pt x="2374388" y="6095"/>
                </a:lnTo>
                <a:lnTo>
                  <a:pt x="2381246" y="12191"/>
                </a:lnTo>
                <a:lnTo>
                  <a:pt x="2387345" y="12191"/>
                </a:lnTo>
                <a:lnTo>
                  <a:pt x="2387345"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45060" name="object 4"/>
          <p:cNvSpPr>
            <a:spLocks noChangeArrowheads="1"/>
          </p:cNvSpPr>
          <p:nvPr/>
        </p:nvSpPr>
        <p:spPr bwMode="auto">
          <a:xfrm>
            <a:off x="152400" y="3960813"/>
            <a:ext cx="4038600" cy="25384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5061" name="object 5"/>
          <p:cNvSpPr>
            <a:spLocks/>
          </p:cNvSpPr>
          <p:nvPr/>
        </p:nvSpPr>
        <p:spPr bwMode="auto">
          <a:xfrm>
            <a:off x="139700" y="3948113"/>
            <a:ext cx="4064000" cy="2563812"/>
          </a:xfrm>
          <a:custGeom>
            <a:avLst/>
            <a:gdLst>
              <a:gd name="T0" fmla="*/ 4063745 w 4064000"/>
              <a:gd name="T1" fmla="*/ 0 h 2563495"/>
              <a:gd name="T2" fmla="*/ 0 w 4064000"/>
              <a:gd name="T3" fmla="*/ 0 h 2563495"/>
              <a:gd name="T4" fmla="*/ 0 w 4064000"/>
              <a:gd name="T5" fmla="*/ 2563367 h 2563495"/>
              <a:gd name="T6" fmla="*/ 4063745 w 4064000"/>
              <a:gd name="T7" fmla="*/ 2563367 h 2563495"/>
              <a:gd name="T8" fmla="*/ 4063745 w 4064000"/>
              <a:gd name="T9" fmla="*/ 2557265 h 2563495"/>
              <a:gd name="T10" fmla="*/ 12191 w 4064000"/>
              <a:gd name="T11" fmla="*/ 2557265 h 2563495"/>
              <a:gd name="T12" fmla="*/ 6095 w 4064000"/>
              <a:gd name="T13" fmla="*/ 2551169 h 2563495"/>
              <a:gd name="T14" fmla="*/ 12191 w 4064000"/>
              <a:gd name="T15" fmla="*/ 2551169 h 2563495"/>
              <a:gd name="T16" fmla="*/ 12191 w 4064000"/>
              <a:gd name="T17" fmla="*/ 12191 h 2563495"/>
              <a:gd name="T18" fmla="*/ 6095 w 4064000"/>
              <a:gd name="T19" fmla="*/ 12191 h 2563495"/>
              <a:gd name="T20" fmla="*/ 12191 w 4064000"/>
              <a:gd name="T21" fmla="*/ 6095 h 2563495"/>
              <a:gd name="T22" fmla="*/ 4063745 w 4064000"/>
              <a:gd name="T23" fmla="*/ 6095 h 2563495"/>
              <a:gd name="T24" fmla="*/ 4063745 w 4064000"/>
              <a:gd name="T25" fmla="*/ 0 h 2563495"/>
              <a:gd name="T26" fmla="*/ 12191 w 4064000"/>
              <a:gd name="T27" fmla="*/ 2551169 h 2563495"/>
              <a:gd name="T28" fmla="*/ 6095 w 4064000"/>
              <a:gd name="T29" fmla="*/ 2551169 h 2563495"/>
              <a:gd name="T30" fmla="*/ 12191 w 4064000"/>
              <a:gd name="T31" fmla="*/ 2557265 h 2563495"/>
              <a:gd name="T32" fmla="*/ 12191 w 4064000"/>
              <a:gd name="T33" fmla="*/ 2551169 h 2563495"/>
              <a:gd name="T34" fmla="*/ 4050788 w 4064000"/>
              <a:gd name="T35" fmla="*/ 2551169 h 2563495"/>
              <a:gd name="T36" fmla="*/ 12191 w 4064000"/>
              <a:gd name="T37" fmla="*/ 2551169 h 2563495"/>
              <a:gd name="T38" fmla="*/ 12191 w 4064000"/>
              <a:gd name="T39" fmla="*/ 2557265 h 2563495"/>
              <a:gd name="T40" fmla="*/ 4050788 w 4064000"/>
              <a:gd name="T41" fmla="*/ 2557265 h 2563495"/>
              <a:gd name="T42" fmla="*/ 4050788 w 4064000"/>
              <a:gd name="T43" fmla="*/ 2551169 h 2563495"/>
              <a:gd name="T44" fmla="*/ 4050788 w 4064000"/>
              <a:gd name="T45" fmla="*/ 6095 h 2563495"/>
              <a:gd name="T46" fmla="*/ 4050788 w 4064000"/>
              <a:gd name="T47" fmla="*/ 2557265 h 2563495"/>
              <a:gd name="T48" fmla="*/ 4057646 w 4064000"/>
              <a:gd name="T49" fmla="*/ 2551169 h 2563495"/>
              <a:gd name="T50" fmla="*/ 4063745 w 4064000"/>
              <a:gd name="T51" fmla="*/ 2551169 h 2563495"/>
              <a:gd name="T52" fmla="*/ 4063745 w 4064000"/>
              <a:gd name="T53" fmla="*/ 12191 h 2563495"/>
              <a:gd name="T54" fmla="*/ 4057646 w 4064000"/>
              <a:gd name="T55" fmla="*/ 12191 h 2563495"/>
              <a:gd name="T56" fmla="*/ 4050788 w 4064000"/>
              <a:gd name="T57" fmla="*/ 6095 h 2563495"/>
              <a:gd name="T58" fmla="*/ 4063745 w 4064000"/>
              <a:gd name="T59" fmla="*/ 2551169 h 2563495"/>
              <a:gd name="T60" fmla="*/ 4057646 w 4064000"/>
              <a:gd name="T61" fmla="*/ 2551169 h 2563495"/>
              <a:gd name="T62" fmla="*/ 4050788 w 4064000"/>
              <a:gd name="T63" fmla="*/ 2557265 h 2563495"/>
              <a:gd name="T64" fmla="*/ 4063745 w 4064000"/>
              <a:gd name="T65" fmla="*/ 2557265 h 2563495"/>
              <a:gd name="T66" fmla="*/ 4063745 w 4064000"/>
              <a:gd name="T67" fmla="*/ 2551169 h 2563495"/>
              <a:gd name="T68" fmla="*/ 12191 w 4064000"/>
              <a:gd name="T69" fmla="*/ 6095 h 2563495"/>
              <a:gd name="T70" fmla="*/ 6095 w 4064000"/>
              <a:gd name="T71" fmla="*/ 12191 h 2563495"/>
              <a:gd name="T72" fmla="*/ 12191 w 4064000"/>
              <a:gd name="T73" fmla="*/ 12191 h 2563495"/>
              <a:gd name="T74" fmla="*/ 12191 w 4064000"/>
              <a:gd name="T75" fmla="*/ 6095 h 2563495"/>
              <a:gd name="T76" fmla="*/ 4050788 w 4064000"/>
              <a:gd name="T77" fmla="*/ 6095 h 2563495"/>
              <a:gd name="T78" fmla="*/ 12191 w 4064000"/>
              <a:gd name="T79" fmla="*/ 6095 h 2563495"/>
              <a:gd name="T80" fmla="*/ 12191 w 4064000"/>
              <a:gd name="T81" fmla="*/ 12191 h 2563495"/>
              <a:gd name="T82" fmla="*/ 4050788 w 4064000"/>
              <a:gd name="T83" fmla="*/ 12191 h 2563495"/>
              <a:gd name="T84" fmla="*/ 4050788 w 4064000"/>
              <a:gd name="T85" fmla="*/ 6095 h 2563495"/>
              <a:gd name="T86" fmla="*/ 4063745 w 4064000"/>
              <a:gd name="T87" fmla="*/ 6095 h 2563495"/>
              <a:gd name="T88" fmla="*/ 4050788 w 4064000"/>
              <a:gd name="T89" fmla="*/ 6095 h 2563495"/>
              <a:gd name="T90" fmla="*/ 4057646 w 4064000"/>
              <a:gd name="T91" fmla="*/ 12191 h 2563495"/>
              <a:gd name="T92" fmla="*/ 4063745 w 4064000"/>
              <a:gd name="T93" fmla="*/ 12191 h 2563495"/>
              <a:gd name="T94" fmla="*/ 4063745 w 4064000"/>
              <a:gd name="T95" fmla="*/ 6095 h 2563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64000" h="2563495">
                <a:moveTo>
                  <a:pt x="4063745" y="0"/>
                </a:moveTo>
                <a:lnTo>
                  <a:pt x="0" y="0"/>
                </a:lnTo>
                <a:lnTo>
                  <a:pt x="0" y="2563367"/>
                </a:lnTo>
                <a:lnTo>
                  <a:pt x="4063745" y="2563367"/>
                </a:lnTo>
                <a:lnTo>
                  <a:pt x="4063745" y="2557265"/>
                </a:lnTo>
                <a:lnTo>
                  <a:pt x="12191" y="2557265"/>
                </a:lnTo>
                <a:lnTo>
                  <a:pt x="6095" y="2551169"/>
                </a:lnTo>
                <a:lnTo>
                  <a:pt x="12191" y="2551169"/>
                </a:lnTo>
                <a:lnTo>
                  <a:pt x="12191" y="12191"/>
                </a:lnTo>
                <a:lnTo>
                  <a:pt x="6095" y="12191"/>
                </a:lnTo>
                <a:lnTo>
                  <a:pt x="12191" y="6095"/>
                </a:lnTo>
                <a:lnTo>
                  <a:pt x="4063745" y="6095"/>
                </a:lnTo>
                <a:lnTo>
                  <a:pt x="4063745" y="0"/>
                </a:lnTo>
                <a:close/>
              </a:path>
              <a:path w="4064000" h="2563495">
                <a:moveTo>
                  <a:pt x="12191" y="2551169"/>
                </a:moveTo>
                <a:lnTo>
                  <a:pt x="6095" y="2551169"/>
                </a:lnTo>
                <a:lnTo>
                  <a:pt x="12191" y="2557265"/>
                </a:lnTo>
                <a:lnTo>
                  <a:pt x="12191" y="2551169"/>
                </a:lnTo>
                <a:close/>
              </a:path>
              <a:path w="4064000" h="2563495">
                <a:moveTo>
                  <a:pt x="4050788" y="2551169"/>
                </a:moveTo>
                <a:lnTo>
                  <a:pt x="12191" y="2551169"/>
                </a:lnTo>
                <a:lnTo>
                  <a:pt x="12191" y="2557265"/>
                </a:lnTo>
                <a:lnTo>
                  <a:pt x="4050788" y="2557265"/>
                </a:lnTo>
                <a:lnTo>
                  <a:pt x="4050788" y="2551169"/>
                </a:lnTo>
                <a:close/>
              </a:path>
              <a:path w="4064000" h="2563495">
                <a:moveTo>
                  <a:pt x="4050788" y="6095"/>
                </a:moveTo>
                <a:lnTo>
                  <a:pt x="4050788" y="2557265"/>
                </a:lnTo>
                <a:lnTo>
                  <a:pt x="4057646" y="2551169"/>
                </a:lnTo>
                <a:lnTo>
                  <a:pt x="4063745" y="2551169"/>
                </a:lnTo>
                <a:lnTo>
                  <a:pt x="4063745" y="12191"/>
                </a:lnTo>
                <a:lnTo>
                  <a:pt x="4057646" y="12191"/>
                </a:lnTo>
                <a:lnTo>
                  <a:pt x="4050788" y="6095"/>
                </a:lnTo>
                <a:close/>
              </a:path>
              <a:path w="4064000" h="2563495">
                <a:moveTo>
                  <a:pt x="4063745" y="2551169"/>
                </a:moveTo>
                <a:lnTo>
                  <a:pt x="4057646" y="2551169"/>
                </a:lnTo>
                <a:lnTo>
                  <a:pt x="4050788" y="2557265"/>
                </a:lnTo>
                <a:lnTo>
                  <a:pt x="4063745" y="2557265"/>
                </a:lnTo>
                <a:lnTo>
                  <a:pt x="4063745" y="2551169"/>
                </a:lnTo>
                <a:close/>
              </a:path>
              <a:path w="4064000" h="2563495">
                <a:moveTo>
                  <a:pt x="12191" y="6095"/>
                </a:moveTo>
                <a:lnTo>
                  <a:pt x="6095" y="12191"/>
                </a:lnTo>
                <a:lnTo>
                  <a:pt x="12191" y="12191"/>
                </a:lnTo>
                <a:lnTo>
                  <a:pt x="12191" y="6095"/>
                </a:lnTo>
                <a:close/>
              </a:path>
              <a:path w="4064000" h="2563495">
                <a:moveTo>
                  <a:pt x="4050788" y="6095"/>
                </a:moveTo>
                <a:lnTo>
                  <a:pt x="12191" y="6095"/>
                </a:lnTo>
                <a:lnTo>
                  <a:pt x="12191" y="12191"/>
                </a:lnTo>
                <a:lnTo>
                  <a:pt x="4050788" y="12191"/>
                </a:lnTo>
                <a:lnTo>
                  <a:pt x="4050788" y="6095"/>
                </a:lnTo>
                <a:close/>
              </a:path>
              <a:path w="4064000" h="2563495">
                <a:moveTo>
                  <a:pt x="4063745" y="6095"/>
                </a:moveTo>
                <a:lnTo>
                  <a:pt x="4050788" y="6095"/>
                </a:lnTo>
                <a:lnTo>
                  <a:pt x="4057646" y="12191"/>
                </a:lnTo>
                <a:lnTo>
                  <a:pt x="4063745" y="12191"/>
                </a:lnTo>
                <a:lnTo>
                  <a:pt x="4063745"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p:cNvSpPr txBox="1"/>
          <p:nvPr/>
        </p:nvSpPr>
        <p:spPr>
          <a:xfrm>
            <a:off x="4194175" y="1112838"/>
            <a:ext cx="4770313" cy="4606389"/>
          </a:xfrm>
          <a:prstGeom prst="rect">
            <a:avLst/>
          </a:prstGeom>
        </p:spPr>
        <p:txBody>
          <a:bodyPr wrap="square" lIns="0" tIns="0" rIns="0" bIns="0">
            <a:spAutoFit/>
          </a:bodyPr>
          <a:lstStyle>
            <a:lvl1pPr marL="355600" indent="-342900">
              <a:tabLst>
                <a:tab pos="355600" algn="l"/>
              </a:tabLst>
              <a:defRPr>
                <a:solidFill>
                  <a:schemeClr val="tx1"/>
                </a:solidFill>
                <a:latin typeface="Calibri" pitchFamily="34" charset="0"/>
              </a:defRPr>
            </a:lvl1pPr>
            <a:lvl2pPr marL="742950" indent="-28575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a:lnSpc>
                <a:spcPts val="3025"/>
              </a:lnSpc>
              <a:buClr>
                <a:srgbClr val="010000"/>
              </a:buClr>
              <a:buFont typeface="Arial Narrow" pitchFamily="34" charset="0"/>
              <a:buChar char="•"/>
            </a:pPr>
            <a:r>
              <a:rPr lang="en-US" altLang="en-US" sz="2000" dirty="0">
                <a:latin typeface="Arial Narrow" pitchFamily="34" charset="0"/>
                <a:ea typeface="Arial Narrow" pitchFamily="34" charset="0"/>
                <a:cs typeface="Arial Narrow" pitchFamily="34" charset="0"/>
              </a:rPr>
              <a:t>Supplementary</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power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production</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using</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geothermal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steam</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by-product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of</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mining,</a:t>
            </a:r>
          </a:p>
          <a:p>
            <a:pPr>
              <a:lnSpc>
                <a:spcPts val="3025"/>
              </a:lnSpc>
              <a:spcBef>
                <a:spcPts val="675"/>
              </a:spcBef>
              <a:buClr>
                <a:srgbClr val="010000"/>
              </a:buClr>
              <a:buFont typeface="Arial Narrow" pitchFamily="34" charset="0"/>
              <a:buChar char="•"/>
            </a:pPr>
            <a:r>
              <a:rPr lang="en-US" altLang="en-US" sz="2000" dirty="0">
                <a:solidFill>
                  <a:srgbClr val="3915ED"/>
                </a:solidFill>
                <a:latin typeface="Arial Narrow" pitchFamily="34" charset="0"/>
                <a:ea typeface="Arial Narrow" pitchFamily="34" charset="0"/>
                <a:cs typeface="Arial Narrow" pitchFamily="34" charset="0"/>
              </a:rPr>
              <a:t>Commenced</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in</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2003</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with</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a</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6</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MW</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geothermal</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power</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plant,</a:t>
            </a:r>
            <a:endParaRPr lang="en-US" altLang="en-US" sz="2000" dirty="0">
              <a:latin typeface="Arial Narrow" pitchFamily="34" charset="0"/>
              <a:ea typeface="Arial Narrow" pitchFamily="34" charset="0"/>
              <a:cs typeface="Arial Narrow" pitchFamily="34" charset="0"/>
            </a:endParaRPr>
          </a:p>
          <a:p>
            <a:pPr algn="just">
              <a:lnSpc>
                <a:spcPts val="3025"/>
              </a:lnSpc>
              <a:spcBef>
                <a:spcPts val="675"/>
              </a:spcBef>
              <a:buClr>
                <a:srgbClr val="010000"/>
              </a:buClr>
              <a:buFont typeface="Arial Narrow" pitchFamily="34" charset="0"/>
              <a:buChar char="•"/>
            </a:pPr>
            <a:r>
              <a:rPr lang="en-US" altLang="en-US" sz="2000" dirty="0">
                <a:latin typeface="Arial Narrow" pitchFamily="34" charset="0"/>
                <a:ea typeface="Arial Narrow" pitchFamily="34" charset="0"/>
                <a:cs typeface="Arial Narrow" pitchFamily="34" charset="0"/>
              </a:rPr>
              <a:t>The</a:t>
            </a:r>
            <a:r>
              <a:rPr lang="en-US" altLang="en-US" sz="2000" dirty="0">
                <a:latin typeface="Times New Roman" pitchFamily="18" charset="0"/>
                <a:cs typeface="Times New Roman" pitchFamily="18" charset="0"/>
              </a:rPr>
              <a:t> </a:t>
            </a:r>
            <a:r>
              <a:rPr lang="en-US" altLang="en-US" sz="2000" dirty="0" err="1">
                <a:latin typeface="Arial Narrow" pitchFamily="34" charset="0"/>
                <a:ea typeface="Arial Narrow" pitchFamily="34" charset="0"/>
                <a:cs typeface="Arial Narrow" pitchFamily="34" charset="0"/>
              </a:rPr>
              <a:t>Lihir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Geothermal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Power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Plant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(LGPP)</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now</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produces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56MW</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power,</a:t>
            </a:r>
          </a:p>
          <a:p>
            <a:pPr>
              <a:lnSpc>
                <a:spcPts val="3025"/>
              </a:lnSpc>
              <a:spcBef>
                <a:spcPts val="675"/>
              </a:spcBef>
              <a:buClr>
                <a:srgbClr val="010000"/>
              </a:buClr>
              <a:buFont typeface="Arial Narrow" pitchFamily="34" charset="0"/>
              <a:buChar char="•"/>
            </a:pPr>
            <a:r>
              <a:rPr lang="en-US" altLang="en-US" sz="2000" dirty="0">
                <a:solidFill>
                  <a:srgbClr val="3915ED"/>
                </a:solidFill>
                <a:latin typeface="Arial Narrow" pitchFamily="34" charset="0"/>
                <a:ea typeface="Arial Narrow" pitchFamily="34" charset="0"/>
                <a:cs typeface="Arial Narrow" pitchFamily="34" charset="0"/>
              </a:rPr>
              <a:t>Represents</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75%</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of</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the</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75MW</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power</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requirement</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of</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the</a:t>
            </a:r>
            <a:r>
              <a:rPr lang="en-US" altLang="en-US" sz="2000" dirty="0">
                <a:solidFill>
                  <a:srgbClr val="3915ED"/>
                </a:solidFill>
                <a:latin typeface="Times New Roman" pitchFamily="18" charset="0"/>
                <a:cs typeface="Times New Roman" pitchFamily="18" charset="0"/>
              </a:rPr>
              <a:t> </a:t>
            </a:r>
            <a:r>
              <a:rPr lang="en-US" altLang="en-US" sz="2000" dirty="0">
                <a:solidFill>
                  <a:srgbClr val="3915ED"/>
                </a:solidFill>
                <a:latin typeface="Arial Narrow" pitchFamily="34" charset="0"/>
                <a:ea typeface="Arial Narrow" pitchFamily="34" charset="0"/>
                <a:cs typeface="Arial Narrow" pitchFamily="34" charset="0"/>
              </a:rPr>
              <a:t>mine.</a:t>
            </a:r>
            <a:endParaRPr lang="en-US" altLang="en-US" sz="2000" dirty="0">
              <a:latin typeface="Arial Narrow" pitchFamily="34" charset="0"/>
              <a:ea typeface="Arial Narrow" pitchFamily="34" charset="0"/>
              <a:cs typeface="Arial Narrow" pitchFamily="34" charset="0"/>
            </a:endParaRPr>
          </a:p>
          <a:p>
            <a:pPr>
              <a:lnSpc>
                <a:spcPts val="3025"/>
              </a:lnSpc>
              <a:spcBef>
                <a:spcPts val="675"/>
              </a:spcBef>
              <a:buClr>
                <a:srgbClr val="010000"/>
              </a:buClr>
              <a:buFont typeface="Arial Narrow" pitchFamily="34" charset="0"/>
              <a:buChar char="•"/>
            </a:pPr>
            <a:r>
              <a:rPr lang="en-US" altLang="en-US" sz="2000" dirty="0">
                <a:latin typeface="Arial Narrow" pitchFamily="34" charset="0"/>
                <a:ea typeface="Arial Narrow" pitchFamily="34" charset="0"/>
                <a:cs typeface="Arial Narrow" pitchFamily="34" charset="0"/>
              </a:rPr>
              <a:t>Save</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US$40</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million</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in</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the</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cost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of</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diesel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fuel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per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annum.</a:t>
            </a:r>
          </a:p>
          <a:p>
            <a:pPr algn="r">
              <a:spcBef>
                <a:spcPts val="1788"/>
              </a:spcBef>
            </a:pPr>
            <a:endParaRPr lang="en-US" altLang="en-US" sz="1100" dirty="0">
              <a:latin typeface="Arial" charset="0"/>
            </a:endParaRPr>
          </a:p>
        </p:txBody>
      </p:sp>
      <p:sp>
        <p:nvSpPr>
          <p:cNvPr id="7" name="object 7"/>
          <p:cNvSpPr txBox="1">
            <a:spLocks noGrp="1"/>
          </p:cNvSpPr>
          <p:nvPr>
            <p:ph type="title"/>
          </p:nvPr>
        </p:nvSpPr>
        <p:spPr>
          <a:xfrm>
            <a:off x="457200" y="274638"/>
            <a:ext cx="8229600" cy="778098"/>
          </a:xfrm>
        </p:spPr>
        <p:txBody>
          <a:bodyPr rtlCol="0"/>
          <a:lstStyle/>
          <a:p>
            <a:pPr marL="1463675" eaLnBrk="1" fontAlgn="auto" hangingPunct="1">
              <a:spcBef>
                <a:spcPts val="0"/>
              </a:spcBef>
              <a:spcAft>
                <a:spcPts val="0"/>
              </a:spcAft>
              <a:defRPr/>
            </a:pPr>
            <a:r>
              <a:rPr sz="3200" spc="-20" dirty="0"/>
              <a:t>LGL</a:t>
            </a:r>
            <a:r>
              <a:rPr sz="3200" spc="-90" dirty="0">
                <a:latin typeface="Times New Roman"/>
                <a:cs typeface="Times New Roman"/>
              </a:rPr>
              <a:t> </a:t>
            </a:r>
            <a:r>
              <a:rPr sz="3200" spc="-15" dirty="0"/>
              <a:t>–</a:t>
            </a:r>
            <a:r>
              <a:rPr sz="3200" spc="-75" dirty="0">
                <a:latin typeface="Times New Roman"/>
                <a:cs typeface="Times New Roman"/>
              </a:rPr>
              <a:t> </a:t>
            </a:r>
            <a:r>
              <a:rPr sz="3200" spc="-25" dirty="0"/>
              <a:t>Geotherma</a:t>
            </a:r>
            <a:r>
              <a:rPr sz="3200" spc="-10" dirty="0"/>
              <a:t>l</a:t>
            </a:r>
            <a:r>
              <a:rPr sz="3200" spc="-55" dirty="0">
                <a:latin typeface="Times New Roman"/>
                <a:cs typeface="Times New Roman"/>
              </a:rPr>
              <a:t> </a:t>
            </a:r>
            <a:r>
              <a:rPr sz="3200" spc="-20" dirty="0"/>
              <a:t>Power</a:t>
            </a:r>
            <a:r>
              <a:rPr sz="3200" spc="-65" dirty="0">
                <a:latin typeface="Times New Roman"/>
                <a:cs typeface="Times New Roman"/>
              </a:rPr>
              <a:t> </a:t>
            </a:r>
            <a:r>
              <a:rPr sz="3200" spc="-15" dirty="0"/>
              <a:t>Resource</a:t>
            </a:r>
            <a:endParaRPr sz="3200" dirty="0">
              <a:latin typeface="Times New Roman"/>
              <a:cs typeface="Times New Roman"/>
            </a:endParaRPr>
          </a:p>
        </p:txBody>
      </p:sp>
    </p:spTree>
    <p:extLst>
      <p:ext uri="{BB962C8B-B14F-4D97-AF65-F5344CB8AC3E}">
        <p14:creationId xmlns:p14="http://schemas.microsoft.com/office/powerpoint/2010/main" val="374447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48200" y="3937000"/>
            <a:ext cx="4038600" cy="2614613"/>
          </a:xfrm>
          <a:prstGeom prst="rect">
            <a:avLst/>
          </a:prstGeom>
        </p:spPr>
        <p:txBody>
          <a:bodyPr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US" altLang="en-US" sz="1400">
                <a:latin typeface="Arial" charset="0"/>
              </a:rPr>
              <a:t>5</a:t>
            </a:r>
          </a:p>
        </p:txBody>
      </p:sp>
      <p:sp>
        <p:nvSpPr>
          <p:cNvPr id="3" name="object 3"/>
          <p:cNvSpPr txBox="1">
            <a:spLocks noGrp="1"/>
          </p:cNvSpPr>
          <p:nvPr>
            <p:ph type="title"/>
          </p:nvPr>
        </p:nvSpPr>
        <p:spPr/>
        <p:txBody>
          <a:bodyPr tIns="59917" rtlCol="0"/>
          <a:lstStyle/>
          <a:p>
            <a:pPr marL="1463040" eaLnBrk="1" fontAlgn="auto" hangingPunct="1">
              <a:spcBef>
                <a:spcPts val="0"/>
              </a:spcBef>
              <a:spcAft>
                <a:spcPts val="0"/>
              </a:spcAft>
              <a:defRPr/>
            </a:pPr>
            <a:r>
              <a:rPr sz="3200" spc="-15" dirty="0"/>
              <a:t>Environmental</a:t>
            </a:r>
            <a:r>
              <a:rPr sz="3200" spc="-80" dirty="0">
                <a:latin typeface="Times New Roman"/>
                <a:cs typeface="Times New Roman"/>
              </a:rPr>
              <a:t> </a:t>
            </a:r>
            <a:r>
              <a:rPr sz="3200" spc="-15" dirty="0"/>
              <a:t>Impacts</a:t>
            </a:r>
            <a:r>
              <a:rPr sz="3200" spc="-70" dirty="0">
                <a:latin typeface="Times New Roman"/>
                <a:cs typeface="Times New Roman"/>
              </a:rPr>
              <a:t> </a:t>
            </a:r>
            <a:r>
              <a:rPr sz="3200" spc="-15" dirty="0"/>
              <a:t>of</a:t>
            </a:r>
            <a:r>
              <a:rPr sz="3200" spc="-70" dirty="0">
                <a:latin typeface="Times New Roman"/>
                <a:cs typeface="Times New Roman"/>
              </a:rPr>
              <a:t> </a:t>
            </a:r>
            <a:r>
              <a:rPr sz="3200" spc="-20" dirty="0"/>
              <a:t>mining…</a:t>
            </a:r>
            <a:endParaRPr sz="3200">
              <a:latin typeface="Times New Roman"/>
              <a:cs typeface="Times New Roman"/>
            </a:endParaRPr>
          </a:p>
        </p:txBody>
      </p:sp>
      <p:sp>
        <p:nvSpPr>
          <p:cNvPr id="6148" name="object 4"/>
          <p:cNvSpPr>
            <a:spLocks noChangeArrowheads="1"/>
          </p:cNvSpPr>
          <p:nvPr/>
        </p:nvSpPr>
        <p:spPr bwMode="auto">
          <a:xfrm>
            <a:off x="4648200" y="1065213"/>
            <a:ext cx="4038600" cy="2667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149" name="object 5"/>
          <p:cNvSpPr>
            <a:spLocks/>
          </p:cNvSpPr>
          <p:nvPr/>
        </p:nvSpPr>
        <p:spPr bwMode="auto">
          <a:xfrm>
            <a:off x="4638675" y="1055688"/>
            <a:ext cx="4057650" cy="2686050"/>
          </a:xfrm>
          <a:custGeom>
            <a:avLst/>
            <a:gdLst>
              <a:gd name="T0" fmla="*/ 4057649 w 4057650"/>
              <a:gd name="T1" fmla="*/ 0 h 2686050"/>
              <a:gd name="T2" fmla="*/ 0 w 4057650"/>
              <a:gd name="T3" fmla="*/ 0 h 2686050"/>
              <a:gd name="T4" fmla="*/ 0 w 4057650"/>
              <a:gd name="T5" fmla="*/ 2686049 h 2686050"/>
              <a:gd name="T6" fmla="*/ 4057649 w 4057650"/>
              <a:gd name="T7" fmla="*/ 2686049 h 2686050"/>
              <a:gd name="T8" fmla="*/ 4057649 w 4057650"/>
              <a:gd name="T9" fmla="*/ 2681477 h 2686050"/>
              <a:gd name="T10" fmla="*/ 9143 w 4057650"/>
              <a:gd name="T11" fmla="*/ 2681477 h 2686050"/>
              <a:gd name="T12" fmla="*/ 4571 w 4057650"/>
              <a:gd name="T13" fmla="*/ 2676143 h 2686050"/>
              <a:gd name="T14" fmla="*/ 9143 w 4057650"/>
              <a:gd name="T15" fmla="*/ 2676143 h 2686050"/>
              <a:gd name="T16" fmla="*/ 9143 w 4057650"/>
              <a:gd name="T17" fmla="*/ 9143 h 2686050"/>
              <a:gd name="T18" fmla="*/ 4571 w 4057650"/>
              <a:gd name="T19" fmla="*/ 9143 h 2686050"/>
              <a:gd name="T20" fmla="*/ 9143 w 4057650"/>
              <a:gd name="T21" fmla="*/ 4571 h 2686050"/>
              <a:gd name="T22" fmla="*/ 4057649 w 4057650"/>
              <a:gd name="T23" fmla="*/ 4571 h 2686050"/>
              <a:gd name="T24" fmla="*/ 4057649 w 4057650"/>
              <a:gd name="T25" fmla="*/ 0 h 2686050"/>
              <a:gd name="T26" fmla="*/ 9143 w 4057650"/>
              <a:gd name="T27" fmla="*/ 2676143 h 2686050"/>
              <a:gd name="T28" fmla="*/ 4571 w 4057650"/>
              <a:gd name="T29" fmla="*/ 2676143 h 2686050"/>
              <a:gd name="T30" fmla="*/ 9143 w 4057650"/>
              <a:gd name="T31" fmla="*/ 2681477 h 2686050"/>
              <a:gd name="T32" fmla="*/ 9143 w 4057650"/>
              <a:gd name="T33" fmla="*/ 2676143 h 2686050"/>
              <a:gd name="T34" fmla="*/ 4047743 w 4057650"/>
              <a:gd name="T35" fmla="*/ 2676143 h 2686050"/>
              <a:gd name="T36" fmla="*/ 9143 w 4057650"/>
              <a:gd name="T37" fmla="*/ 2676143 h 2686050"/>
              <a:gd name="T38" fmla="*/ 9143 w 4057650"/>
              <a:gd name="T39" fmla="*/ 2681477 h 2686050"/>
              <a:gd name="T40" fmla="*/ 4047743 w 4057650"/>
              <a:gd name="T41" fmla="*/ 2681477 h 2686050"/>
              <a:gd name="T42" fmla="*/ 4047743 w 4057650"/>
              <a:gd name="T43" fmla="*/ 2676143 h 2686050"/>
              <a:gd name="T44" fmla="*/ 4047743 w 4057650"/>
              <a:gd name="T45" fmla="*/ 4571 h 2686050"/>
              <a:gd name="T46" fmla="*/ 4047743 w 4057650"/>
              <a:gd name="T47" fmla="*/ 2681477 h 2686050"/>
              <a:gd name="T48" fmla="*/ 4053077 w 4057650"/>
              <a:gd name="T49" fmla="*/ 2676143 h 2686050"/>
              <a:gd name="T50" fmla="*/ 4057649 w 4057650"/>
              <a:gd name="T51" fmla="*/ 2676143 h 2686050"/>
              <a:gd name="T52" fmla="*/ 4057649 w 4057650"/>
              <a:gd name="T53" fmla="*/ 9143 h 2686050"/>
              <a:gd name="T54" fmla="*/ 4053077 w 4057650"/>
              <a:gd name="T55" fmla="*/ 9143 h 2686050"/>
              <a:gd name="T56" fmla="*/ 4047743 w 4057650"/>
              <a:gd name="T57" fmla="*/ 4571 h 2686050"/>
              <a:gd name="T58" fmla="*/ 4057649 w 4057650"/>
              <a:gd name="T59" fmla="*/ 2676143 h 2686050"/>
              <a:gd name="T60" fmla="*/ 4053077 w 4057650"/>
              <a:gd name="T61" fmla="*/ 2676143 h 2686050"/>
              <a:gd name="T62" fmla="*/ 4047743 w 4057650"/>
              <a:gd name="T63" fmla="*/ 2681477 h 2686050"/>
              <a:gd name="T64" fmla="*/ 4057649 w 4057650"/>
              <a:gd name="T65" fmla="*/ 2681477 h 2686050"/>
              <a:gd name="T66" fmla="*/ 4057649 w 4057650"/>
              <a:gd name="T67" fmla="*/ 2676143 h 2686050"/>
              <a:gd name="T68" fmla="*/ 9143 w 4057650"/>
              <a:gd name="T69" fmla="*/ 4571 h 2686050"/>
              <a:gd name="T70" fmla="*/ 4571 w 4057650"/>
              <a:gd name="T71" fmla="*/ 9143 h 2686050"/>
              <a:gd name="T72" fmla="*/ 9143 w 4057650"/>
              <a:gd name="T73" fmla="*/ 9143 h 2686050"/>
              <a:gd name="T74" fmla="*/ 9143 w 4057650"/>
              <a:gd name="T75" fmla="*/ 4571 h 2686050"/>
              <a:gd name="T76" fmla="*/ 4047743 w 4057650"/>
              <a:gd name="T77" fmla="*/ 4571 h 2686050"/>
              <a:gd name="T78" fmla="*/ 9143 w 4057650"/>
              <a:gd name="T79" fmla="*/ 4571 h 2686050"/>
              <a:gd name="T80" fmla="*/ 9143 w 4057650"/>
              <a:gd name="T81" fmla="*/ 9143 h 2686050"/>
              <a:gd name="T82" fmla="*/ 4047743 w 4057650"/>
              <a:gd name="T83" fmla="*/ 9143 h 2686050"/>
              <a:gd name="T84" fmla="*/ 4047743 w 4057650"/>
              <a:gd name="T85" fmla="*/ 4571 h 2686050"/>
              <a:gd name="T86" fmla="*/ 4057649 w 4057650"/>
              <a:gd name="T87" fmla="*/ 4571 h 2686050"/>
              <a:gd name="T88" fmla="*/ 4047743 w 4057650"/>
              <a:gd name="T89" fmla="*/ 4571 h 2686050"/>
              <a:gd name="T90" fmla="*/ 4053077 w 4057650"/>
              <a:gd name="T91" fmla="*/ 9143 h 2686050"/>
              <a:gd name="T92" fmla="*/ 4057649 w 4057650"/>
              <a:gd name="T93" fmla="*/ 9143 h 2686050"/>
              <a:gd name="T94" fmla="*/ 4057649 w 4057650"/>
              <a:gd name="T95" fmla="*/ 4571 h 268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7650" h="2686050">
                <a:moveTo>
                  <a:pt x="4057649" y="0"/>
                </a:moveTo>
                <a:lnTo>
                  <a:pt x="0" y="0"/>
                </a:lnTo>
                <a:lnTo>
                  <a:pt x="0" y="2686049"/>
                </a:lnTo>
                <a:lnTo>
                  <a:pt x="4057649" y="2686049"/>
                </a:lnTo>
                <a:lnTo>
                  <a:pt x="4057649" y="2681477"/>
                </a:lnTo>
                <a:lnTo>
                  <a:pt x="9143" y="2681477"/>
                </a:lnTo>
                <a:lnTo>
                  <a:pt x="4571" y="2676143"/>
                </a:lnTo>
                <a:lnTo>
                  <a:pt x="9143" y="2676143"/>
                </a:lnTo>
                <a:lnTo>
                  <a:pt x="9143" y="9143"/>
                </a:lnTo>
                <a:lnTo>
                  <a:pt x="4571" y="9143"/>
                </a:lnTo>
                <a:lnTo>
                  <a:pt x="9143" y="4571"/>
                </a:lnTo>
                <a:lnTo>
                  <a:pt x="4057649" y="4571"/>
                </a:lnTo>
                <a:lnTo>
                  <a:pt x="4057649" y="0"/>
                </a:lnTo>
                <a:close/>
              </a:path>
              <a:path w="4057650" h="2686050">
                <a:moveTo>
                  <a:pt x="9143" y="2676143"/>
                </a:moveTo>
                <a:lnTo>
                  <a:pt x="4571" y="2676143"/>
                </a:lnTo>
                <a:lnTo>
                  <a:pt x="9143" y="2681477"/>
                </a:lnTo>
                <a:lnTo>
                  <a:pt x="9143" y="2676143"/>
                </a:lnTo>
                <a:close/>
              </a:path>
              <a:path w="4057650" h="2686050">
                <a:moveTo>
                  <a:pt x="4047743" y="2676143"/>
                </a:moveTo>
                <a:lnTo>
                  <a:pt x="9143" y="2676143"/>
                </a:lnTo>
                <a:lnTo>
                  <a:pt x="9143" y="2681477"/>
                </a:lnTo>
                <a:lnTo>
                  <a:pt x="4047743" y="2681477"/>
                </a:lnTo>
                <a:lnTo>
                  <a:pt x="4047743" y="2676143"/>
                </a:lnTo>
                <a:close/>
              </a:path>
              <a:path w="4057650" h="2686050">
                <a:moveTo>
                  <a:pt x="4047743" y="4571"/>
                </a:moveTo>
                <a:lnTo>
                  <a:pt x="4047743" y="2681477"/>
                </a:lnTo>
                <a:lnTo>
                  <a:pt x="4053077" y="2676143"/>
                </a:lnTo>
                <a:lnTo>
                  <a:pt x="4057649" y="2676143"/>
                </a:lnTo>
                <a:lnTo>
                  <a:pt x="4057649" y="9143"/>
                </a:lnTo>
                <a:lnTo>
                  <a:pt x="4053077" y="9143"/>
                </a:lnTo>
                <a:lnTo>
                  <a:pt x="4047743" y="4571"/>
                </a:lnTo>
                <a:close/>
              </a:path>
              <a:path w="4057650" h="2686050">
                <a:moveTo>
                  <a:pt x="4057649" y="2676143"/>
                </a:moveTo>
                <a:lnTo>
                  <a:pt x="4053077" y="2676143"/>
                </a:lnTo>
                <a:lnTo>
                  <a:pt x="4047743" y="2681477"/>
                </a:lnTo>
                <a:lnTo>
                  <a:pt x="4057649" y="2681477"/>
                </a:lnTo>
                <a:lnTo>
                  <a:pt x="4057649" y="2676143"/>
                </a:lnTo>
                <a:close/>
              </a:path>
              <a:path w="4057650" h="2686050">
                <a:moveTo>
                  <a:pt x="9143" y="4571"/>
                </a:moveTo>
                <a:lnTo>
                  <a:pt x="4571" y="9143"/>
                </a:lnTo>
                <a:lnTo>
                  <a:pt x="9143" y="9143"/>
                </a:lnTo>
                <a:lnTo>
                  <a:pt x="9143" y="4571"/>
                </a:lnTo>
                <a:close/>
              </a:path>
              <a:path w="4057650" h="2686050">
                <a:moveTo>
                  <a:pt x="4047743" y="4571"/>
                </a:moveTo>
                <a:lnTo>
                  <a:pt x="9143" y="4571"/>
                </a:lnTo>
                <a:lnTo>
                  <a:pt x="9143" y="9143"/>
                </a:lnTo>
                <a:lnTo>
                  <a:pt x="4047743" y="9143"/>
                </a:lnTo>
                <a:lnTo>
                  <a:pt x="4047743" y="4571"/>
                </a:lnTo>
                <a:close/>
              </a:path>
              <a:path w="4057650" h="2686050">
                <a:moveTo>
                  <a:pt x="4057649" y="4571"/>
                </a:moveTo>
                <a:lnTo>
                  <a:pt x="4047743" y="4571"/>
                </a:lnTo>
                <a:lnTo>
                  <a:pt x="4053077" y="9143"/>
                </a:lnTo>
                <a:lnTo>
                  <a:pt x="4057649" y="9143"/>
                </a:lnTo>
                <a:lnTo>
                  <a:pt x="4057649"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150" name="object 6"/>
          <p:cNvSpPr>
            <a:spLocks noChangeArrowheads="1"/>
          </p:cNvSpPr>
          <p:nvPr/>
        </p:nvSpPr>
        <p:spPr bwMode="auto">
          <a:xfrm>
            <a:off x="304800" y="3937000"/>
            <a:ext cx="3962400" cy="2614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151" name="object 7"/>
          <p:cNvSpPr>
            <a:spLocks/>
          </p:cNvSpPr>
          <p:nvPr/>
        </p:nvSpPr>
        <p:spPr bwMode="auto">
          <a:xfrm>
            <a:off x="295275" y="3927475"/>
            <a:ext cx="3981450" cy="2635250"/>
          </a:xfrm>
          <a:custGeom>
            <a:avLst/>
            <a:gdLst>
              <a:gd name="T0" fmla="*/ 3981449 w 3981450"/>
              <a:gd name="T1" fmla="*/ 0 h 2633979"/>
              <a:gd name="T2" fmla="*/ 0 w 3981450"/>
              <a:gd name="T3" fmla="*/ 0 h 2633979"/>
              <a:gd name="T4" fmla="*/ 0 w 3981450"/>
              <a:gd name="T5" fmla="*/ 2633471 h 2633979"/>
              <a:gd name="T6" fmla="*/ 3981449 w 3981450"/>
              <a:gd name="T7" fmla="*/ 2633471 h 2633979"/>
              <a:gd name="T8" fmla="*/ 3981449 w 3981450"/>
              <a:gd name="T9" fmla="*/ 2628893 h 2633979"/>
              <a:gd name="T10" fmla="*/ 9143 w 3981450"/>
              <a:gd name="T11" fmla="*/ 2628893 h 2633979"/>
              <a:gd name="T12" fmla="*/ 4571 w 3981450"/>
              <a:gd name="T13" fmla="*/ 2623559 h 2633979"/>
              <a:gd name="T14" fmla="*/ 9143 w 3981450"/>
              <a:gd name="T15" fmla="*/ 2623559 h 2633979"/>
              <a:gd name="T16" fmla="*/ 9143 w 3981450"/>
              <a:gd name="T17" fmla="*/ 9143 h 2633979"/>
              <a:gd name="T18" fmla="*/ 4571 w 3981450"/>
              <a:gd name="T19" fmla="*/ 9143 h 2633979"/>
              <a:gd name="T20" fmla="*/ 9143 w 3981450"/>
              <a:gd name="T21" fmla="*/ 4571 h 2633979"/>
              <a:gd name="T22" fmla="*/ 3981449 w 3981450"/>
              <a:gd name="T23" fmla="*/ 4571 h 2633979"/>
              <a:gd name="T24" fmla="*/ 3981449 w 3981450"/>
              <a:gd name="T25" fmla="*/ 0 h 2633979"/>
              <a:gd name="T26" fmla="*/ 9143 w 3981450"/>
              <a:gd name="T27" fmla="*/ 2623559 h 2633979"/>
              <a:gd name="T28" fmla="*/ 4571 w 3981450"/>
              <a:gd name="T29" fmla="*/ 2623559 h 2633979"/>
              <a:gd name="T30" fmla="*/ 9143 w 3981450"/>
              <a:gd name="T31" fmla="*/ 2628893 h 2633979"/>
              <a:gd name="T32" fmla="*/ 9143 w 3981450"/>
              <a:gd name="T33" fmla="*/ 2623559 h 2633979"/>
              <a:gd name="T34" fmla="*/ 3971540 w 3981450"/>
              <a:gd name="T35" fmla="*/ 2623559 h 2633979"/>
              <a:gd name="T36" fmla="*/ 9143 w 3981450"/>
              <a:gd name="T37" fmla="*/ 2623559 h 2633979"/>
              <a:gd name="T38" fmla="*/ 9143 w 3981450"/>
              <a:gd name="T39" fmla="*/ 2628893 h 2633979"/>
              <a:gd name="T40" fmla="*/ 3971540 w 3981450"/>
              <a:gd name="T41" fmla="*/ 2628893 h 2633979"/>
              <a:gd name="T42" fmla="*/ 3971540 w 3981450"/>
              <a:gd name="T43" fmla="*/ 2623559 h 2633979"/>
              <a:gd name="T44" fmla="*/ 3971540 w 3981450"/>
              <a:gd name="T45" fmla="*/ 4571 h 2633979"/>
              <a:gd name="T46" fmla="*/ 3971540 w 3981450"/>
              <a:gd name="T47" fmla="*/ 2628893 h 2633979"/>
              <a:gd name="T48" fmla="*/ 3976874 w 3981450"/>
              <a:gd name="T49" fmla="*/ 2623559 h 2633979"/>
              <a:gd name="T50" fmla="*/ 3981449 w 3981450"/>
              <a:gd name="T51" fmla="*/ 2623559 h 2633979"/>
              <a:gd name="T52" fmla="*/ 3981449 w 3981450"/>
              <a:gd name="T53" fmla="*/ 9143 h 2633979"/>
              <a:gd name="T54" fmla="*/ 3976874 w 3981450"/>
              <a:gd name="T55" fmla="*/ 9143 h 2633979"/>
              <a:gd name="T56" fmla="*/ 3971540 w 3981450"/>
              <a:gd name="T57" fmla="*/ 4571 h 2633979"/>
              <a:gd name="T58" fmla="*/ 3981449 w 3981450"/>
              <a:gd name="T59" fmla="*/ 2623559 h 2633979"/>
              <a:gd name="T60" fmla="*/ 3976874 w 3981450"/>
              <a:gd name="T61" fmla="*/ 2623559 h 2633979"/>
              <a:gd name="T62" fmla="*/ 3971540 w 3981450"/>
              <a:gd name="T63" fmla="*/ 2628893 h 2633979"/>
              <a:gd name="T64" fmla="*/ 3981449 w 3981450"/>
              <a:gd name="T65" fmla="*/ 2628893 h 2633979"/>
              <a:gd name="T66" fmla="*/ 3981449 w 3981450"/>
              <a:gd name="T67" fmla="*/ 2623559 h 2633979"/>
              <a:gd name="T68" fmla="*/ 9143 w 3981450"/>
              <a:gd name="T69" fmla="*/ 4571 h 2633979"/>
              <a:gd name="T70" fmla="*/ 4571 w 3981450"/>
              <a:gd name="T71" fmla="*/ 9143 h 2633979"/>
              <a:gd name="T72" fmla="*/ 9143 w 3981450"/>
              <a:gd name="T73" fmla="*/ 9143 h 2633979"/>
              <a:gd name="T74" fmla="*/ 9143 w 3981450"/>
              <a:gd name="T75" fmla="*/ 4571 h 2633979"/>
              <a:gd name="T76" fmla="*/ 3971540 w 3981450"/>
              <a:gd name="T77" fmla="*/ 4571 h 2633979"/>
              <a:gd name="T78" fmla="*/ 9143 w 3981450"/>
              <a:gd name="T79" fmla="*/ 4571 h 2633979"/>
              <a:gd name="T80" fmla="*/ 9143 w 3981450"/>
              <a:gd name="T81" fmla="*/ 9143 h 2633979"/>
              <a:gd name="T82" fmla="*/ 3971540 w 3981450"/>
              <a:gd name="T83" fmla="*/ 9143 h 2633979"/>
              <a:gd name="T84" fmla="*/ 3971540 w 3981450"/>
              <a:gd name="T85" fmla="*/ 4571 h 2633979"/>
              <a:gd name="T86" fmla="*/ 3981449 w 3981450"/>
              <a:gd name="T87" fmla="*/ 4571 h 2633979"/>
              <a:gd name="T88" fmla="*/ 3971540 w 3981450"/>
              <a:gd name="T89" fmla="*/ 4571 h 2633979"/>
              <a:gd name="T90" fmla="*/ 3976874 w 3981450"/>
              <a:gd name="T91" fmla="*/ 9143 h 2633979"/>
              <a:gd name="T92" fmla="*/ 3981449 w 3981450"/>
              <a:gd name="T93" fmla="*/ 9143 h 2633979"/>
              <a:gd name="T94" fmla="*/ 3981449 w 3981450"/>
              <a:gd name="T95" fmla="*/ 4571 h 2633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1450" h="2633979">
                <a:moveTo>
                  <a:pt x="3981449" y="0"/>
                </a:moveTo>
                <a:lnTo>
                  <a:pt x="0" y="0"/>
                </a:lnTo>
                <a:lnTo>
                  <a:pt x="0" y="2633471"/>
                </a:lnTo>
                <a:lnTo>
                  <a:pt x="3981449" y="2633471"/>
                </a:lnTo>
                <a:lnTo>
                  <a:pt x="3981449" y="2628893"/>
                </a:lnTo>
                <a:lnTo>
                  <a:pt x="9143" y="2628893"/>
                </a:lnTo>
                <a:lnTo>
                  <a:pt x="4571" y="2623559"/>
                </a:lnTo>
                <a:lnTo>
                  <a:pt x="9143" y="2623559"/>
                </a:lnTo>
                <a:lnTo>
                  <a:pt x="9143" y="9143"/>
                </a:lnTo>
                <a:lnTo>
                  <a:pt x="4571" y="9143"/>
                </a:lnTo>
                <a:lnTo>
                  <a:pt x="9143" y="4571"/>
                </a:lnTo>
                <a:lnTo>
                  <a:pt x="3981449" y="4571"/>
                </a:lnTo>
                <a:lnTo>
                  <a:pt x="3981449" y="0"/>
                </a:lnTo>
                <a:close/>
              </a:path>
              <a:path w="3981450" h="2633979">
                <a:moveTo>
                  <a:pt x="9143" y="2623559"/>
                </a:moveTo>
                <a:lnTo>
                  <a:pt x="4571" y="2623559"/>
                </a:lnTo>
                <a:lnTo>
                  <a:pt x="9143" y="2628893"/>
                </a:lnTo>
                <a:lnTo>
                  <a:pt x="9143" y="2623559"/>
                </a:lnTo>
                <a:close/>
              </a:path>
              <a:path w="3981450" h="2633979">
                <a:moveTo>
                  <a:pt x="3971540" y="2623559"/>
                </a:moveTo>
                <a:lnTo>
                  <a:pt x="9143" y="2623559"/>
                </a:lnTo>
                <a:lnTo>
                  <a:pt x="9143" y="2628893"/>
                </a:lnTo>
                <a:lnTo>
                  <a:pt x="3971540" y="2628893"/>
                </a:lnTo>
                <a:lnTo>
                  <a:pt x="3971540" y="2623559"/>
                </a:lnTo>
                <a:close/>
              </a:path>
              <a:path w="3981450" h="2633979">
                <a:moveTo>
                  <a:pt x="3971540" y="4571"/>
                </a:moveTo>
                <a:lnTo>
                  <a:pt x="3971540" y="2628893"/>
                </a:lnTo>
                <a:lnTo>
                  <a:pt x="3976874" y="2623559"/>
                </a:lnTo>
                <a:lnTo>
                  <a:pt x="3981449" y="2623559"/>
                </a:lnTo>
                <a:lnTo>
                  <a:pt x="3981449" y="9143"/>
                </a:lnTo>
                <a:lnTo>
                  <a:pt x="3976874" y="9143"/>
                </a:lnTo>
                <a:lnTo>
                  <a:pt x="3971540" y="4571"/>
                </a:lnTo>
                <a:close/>
              </a:path>
              <a:path w="3981450" h="2633979">
                <a:moveTo>
                  <a:pt x="3981449" y="2623559"/>
                </a:moveTo>
                <a:lnTo>
                  <a:pt x="3976874" y="2623559"/>
                </a:lnTo>
                <a:lnTo>
                  <a:pt x="3971540" y="2628893"/>
                </a:lnTo>
                <a:lnTo>
                  <a:pt x="3981449" y="2628893"/>
                </a:lnTo>
                <a:lnTo>
                  <a:pt x="3981449" y="2623559"/>
                </a:lnTo>
                <a:close/>
              </a:path>
              <a:path w="3981450" h="2633979">
                <a:moveTo>
                  <a:pt x="9143" y="4571"/>
                </a:moveTo>
                <a:lnTo>
                  <a:pt x="4571" y="9143"/>
                </a:lnTo>
                <a:lnTo>
                  <a:pt x="9143" y="9143"/>
                </a:lnTo>
                <a:lnTo>
                  <a:pt x="9143" y="4571"/>
                </a:lnTo>
                <a:close/>
              </a:path>
              <a:path w="3981450" h="2633979">
                <a:moveTo>
                  <a:pt x="3971540" y="4571"/>
                </a:moveTo>
                <a:lnTo>
                  <a:pt x="9143" y="4571"/>
                </a:lnTo>
                <a:lnTo>
                  <a:pt x="9143" y="9143"/>
                </a:lnTo>
                <a:lnTo>
                  <a:pt x="3971540" y="9143"/>
                </a:lnTo>
                <a:lnTo>
                  <a:pt x="3971540" y="4571"/>
                </a:lnTo>
                <a:close/>
              </a:path>
              <a:path w="3981450" h="2633979">
                <a:moveTo>
                  <a:pt x="3981449" y="4571"/>
                </a:moveTo>
                <a:lnTo>
                  <a:pt x="3971540" y="4571"/>
                </a:lnTo>
                <a:lnTo>
                  <a:pt x="3976874" y="9143"/>
                </a:lnTo>
                <a:lnTo>
                  <a:pt x="3981449" y="9143"/>
                </a:lnTo>
                <a:lnTo>
                  <a:pt x="3981449"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152" name="object 8"/>
          <p:cNvSpPr>
            <a:spLocks noChangeArrowheads="1"/>
          </p:cNvSpPr>
          <p:nvPr/>
        </p:nvSpPr>
        <p:spPr bwMode="auto">
          <a:xfrm>
            <a:off x="304800" y="1065213"/>
            <a:ext cx="3962400" cy="26670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153" name="object 9"/>
          <p:cNvSpPr>
            <a:spLocks/>
          </p:cNvSpPr>
          <p:nvPr/>
        </p:nvSpPr>
        <p:spPr bwMode="auto">
          <a:xfrm>
            <a:off x="295275" y="1055688"/>
            <a:ext cx="3981450" cy="2686050"/>
          </a:xfrm>
          <a:custGeom>
            <a:avLst/>
            <a:gdLst>
              <a:gd name="T0" fmla="*/ 3981449 w 3981450"/>
              <a:gd name="T1" fmla="*/ 0 h 2686050"/>
              <a:gd name="T2" fmla="*/ 0 w 3981450"/>
              <a:gd name="T3" fmla="*/ 0 h 2686050"/>
              <a:gd name="T4" fmla="*/ 0 w 3981450"/>
              <a:gd name="T5" fmla="*/ 2686049 h 2686050"/>
              <a:gd name="T6" fmla="*/ 3981449 w 3981450"/>
              <a:gd name="T7" fmla="*/ 2686049 h 2686050"/>
              <a:gd name="T8" fmla="*/ 3981449 w 3981450"/>
              <a:gd name="T9" fmla="*/ 2681477 h 2686050"/>
              <a:gd name="T10" fmla="*/ 9143 w 3981450"/>
              <a:gd name="T11" fmla="*/ 2681477 h 2686050"/>
              <a:gd name="T12" fmla="*/ 4571 w 3981450"/>
              <a:gd name="T13" fmla="*/ 2676143 h 2686050"/>
              <a:gd name="T14" fmla="*/ 9143 w 3981450"/>
              <a:gd name="T15" fmla="*/ 2676143 h 2686050"/>
              <a:gd name="T16" fmla="*/ 9143 w 3981450"/>
              <a:gd name="T17" fmla="*/ 9143 h 2686050"/>
              <a:gd name="T18" fmla="*/ 4571 w 3981450"/>
              <a:gd name="T19" fmla="*/ 9143 h 2686050"/>
              <a:gd name="T20" fmla="*/ 9143 w 3981450"/>
              <a:gd name="T21" fmla="*/ 4571 h 2686050"/>
              <a:gd name="T22" fmla="*/ 3981449 w 3981450"/>
              <a:gd name="T23" fmla="*/ 4571 h 2686050"/>
              <a:gd name="T24" fmla="*/ 3981449 w 3981450"/>
              <a:gd name="T25" fmla="*/ 0 h 2686050"/>
              <a:gd name="T26" fmla="*/ 9143 w 3981450"/>
              <a:gd name="T27" fmla="*/ 2676143 h 2686050"/>
              <a:gd name="T28" fmla="*/ 4571 w 3981450"/>
              <a:gd name="T29" fmla="*/ 2676143 h 2686050"/>
              <a:gd name="T30" fmla="*/ 9143 w 3981450"/>
              <a:gd name="T31" fmla="*/ 2681477 h 2686050"/>
              <a:gd name="T32" fmla="*/ 9143 w 3981450"/>
              <a:gd name="T33" fmla="*/ 2676143 h 2686050"/>
              <a:gd name="T34" fmla="*/ 3971540 w 3981450"/>
              <a:gd name="T35" fmla="*/ 2676143 h 2686050"/>
              <a:gd name="T36" fmla="*/ 9143 w 3981450"/>
              <a:gd name="T37" fmla="*/ 2676143 h 2686050"/>
              <a:gd name="T38" fmla="*/ 9143 w 3981450"/>
              <a:gd name="T39" fmla="*/ 2681477 h 2686050"/>
              <a:gd name="T40" fmla="*/ 3971540 w 3981450"/>
              <a:gd name="T41" fmla="*/ 2681477 h 2686050"/>
              <a:gd name="T42" fmla="*/ 3971540 w 3981450"/>
              <a:gd name="T43" fmla="*/ 2676143 h 2686050"/>
              <a:gd name="T44" fmla="*/ 3971540 w 3981450"/>
              <a:gd name="T45" fmla="*/ 4571 h 2686050"/>
              <a:gd name="T46" fmla="*/ 3971540 w 3981450"/>
              <a:gd name="T47" fmla="*/ 2681477 h 2686050"/>
              <a:gd name="T48" fmla="*/ 3976874 w 3981450"/>
              <a:gd name="T49" fmla="*/ 2676143 h 2686050"/>
              <a:gd name="T50" fmla="*/ 3981449 w 3981450"/>
              <a:gd name="T51" fmla="*/ 2676143 h 2686050"/>
              <a:gd name="T52" fmla="*/ 3981449 w 3981450"/>
              <a:gd name="T53" fmla="*/ 9143 h 2686050"/>
              <a:gd name="T54" fmla="*/ 3976874 w 3981450"/>
              <a:gd name="T55" fmla="*/ 9143 h 2686050"/>
              <a:gd name="T56" fmla="*/ 3971540 w 3981450"/>
              <a:gd name="T57" fmla="*/ 4571 h 2686050"/>
              <a:gd name="T58" fmla="*/ 3981449 w 3981450"/>
              <a:gd name="T59" fmla="*/ 2676143 h 2686050"/>
              <a:gd name="T60" fmla="*/ 3976874 w 3981450"/>
              <a:gd name="T61" fmla="*/ 2676143 h 2686050"/>
              <a:gd name="T62" fmla="*/ 3971540 w 3981450"/>
              <a:gd name="T63" fmla="*/ 2681477 h 2686050"/>
              <a:gd name="T64" fmla="*/ 3981449 w 3981450"/>
              <a:gd name="T65" fmla="*/ 2681477 h 2686050"/>
              <a:gd name="T66" fmla="*/ 3981449 w 3981450"/>
              <a:gd name="T67" fmla="*/ 2676143 h 2686050"/>
              <a:gd name="T68" fmla="*/ 9143 w 3981450"/>
              <a:gd name="T69" fmla="*/ 4571 h 2686050"/>
              <a:gd name="T70" fmla="*/ 4571 w 3981450"/>
              <a:gd name="T71" fmla="*/ 9143 h 2686050"/>
              <a:gd name="T72" fmla="*/ 9143 w 3981450"/>
              <a:gd name="T73" fmla="*/ 9143 h 2686050"/>
              <a:gd name="T74" fmla="*/ 9143 w 3981450"/>
              <a:gd name="T75" fmla="*/ 4571 h 2686050"/>
              <a:gd name="T76" fmla="*/ 3971540 w 3981450"/>
              <a:gd name="T77" fmla="*/ 4571 h 2686050"/>
              <a:gd name="T78" fmla="*/ 9143 w 3981450"/>
              <a:gd name="T79" fmla="*/ 4571 h 2686050"/>
              <a:gd name="T80" fmla="*/ 9143 w 3981450"/>
              <a:gd name="T81" fmla="*/ 9143 h 2686050"/>
              <a:gd name="T82" fmla="*/ 3971540 w 3981450"/>
              <a:gd name="T83" fmla="*/ 9143 h 2686050"/>
              <a:gd name="T84" fmla="*/ 3971540 w 3981450"/>
              <a:gd name="T85" fmla="*/ 4571 h 2686050"/>
              <a:gd name="T86" fmla="*/ 3981449 w 3981450"/>
              <a:gd name="T87" fmla="*/ 4571 h 2686050"/>
              <a:gd name="T88" fmla="*/ 3971540 w 3981450"/>
              <a:gd name="T89" fmla="*/ 4571 h 2686050"/>
              <a:gd name="T90" fmla="*/ 3976874 w 3981450"/>
              <a:gd name="T91" fmla="*/ 9143 h 2686050"/>
              <a:gd name="T92" fmla="*/ 3981449 w 3981450"/>
              <a:gd name="T93" fmla="*/ 9143 h 2686050"/>
              <a:gd name="T94" fmla="*/ 3981449 w 3981450"/>
              <a:gd name="T95" fmla="*/ 4571 h 268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1450" h="2686050">
                <a:moveTo>
                  <a:pt x="3981449" y="0"/>
                </a:moveTo>
                <a:lnTo>
                  <a:pt x="0" y="0"/>
                </a:lnTo>
                <a:lnTo>
                  <a:pt x="0" y="2686049"/>
                </a:lnTo>
                <a:lnTo>
                  <a:pt x="3981449" y="2686049"/>
                </a:lnTo>
                <a:lnTo>
                  <a:pt x="3981449" y="2681477"/>
                </a:lnTo>
                <a:lnTo>
                  <a:pt x="9143" y="2681477"/>
                </a:lnTo>
                <a:lnTo>
                  <a:pt x="4571" y="2676143"/>
                </a:lnTo>
                <a:lnTo>
                  <a:pt x="9143" y="2676143"/>
                </a:lnTo>
                <a:lnTo>
                  <a:pt x="9143" y="9143"/>
                </a:lnTo>
                <a:lnTo>
                  <a:pt x="4571" y="9143"/>
                </a:lnTo>
                <a:lnTo>
                  <a:pt x="9143" y="4571"/>
                </a:lnTo>
                <a:lnTo>
                  <a:pt x="3981449" y="4571"/>
                </a:lnTo>
                <a:lnTo>
                  <a:pt x="3981449" y="0"/>
                </a:lnTo>
                <a:close/>
              </a:path>
              <a:path w="3981450" h="2686050">
                <a:moveTo>
                  <a:pt x="9143" y="2676143"/>
                </a:moveTo>
                <a:lnTo>
                  <a:pt x="4571" y="2676143"/>
                </a:lnTo>
                <a:lnTo>
                  <a:pt x="9143" y="2681477"/>
                </a:lnTo>
                <a:lnTo>
                  <a:pt x="9143" y="2676143"/>
                </a:lnTo>
                <a:close/>
              </a:path>
              <a:path w="3981450" h="2686050">
                <a:moveTo>
                  <a:pt x="3971540" y="2676143"/>
                </a:moveTo>
                <a:lnTo>
                  <a:pt x="9143" y="2676143"/>
                </a:lnTo>
                <a:lnTo>
                  <a:pt x="9143" y="2681477"/>
                </a:lnTo>
                <a:lnTo>
                  <a:pt x="3971540" y="2681477"/>
                </a:lnTo>
                <a:lnTo>
                  <a:pt x="3971540" y="2676143"/>
                </a:lnTo>
                <a:close/>
              </a:path>
              <a:path w="3981450" h="2686050">
                <a:moveTo>
                  <a:pt x="3971540" y="4571"/>
                </a:moveTo>
                <a:lnTo>
                  <a:pt x="3971540" y="2681477"/>
                </a:lnTo>
                <a:lnTo>
                  <a:pt x="3976874" y="2676143"/>
                </a:lnTo>
                <a:lnTo>
                  <a:pt x="3981449" y="2676143"/>
                </a:lnTo>
                <a:lnTo>
                  <a:pt x="3981449" y="9143"/>
                </a:lnTo>
                <a:lnTo>
                  <a:pt x="3976874" y="9143"/>
                </a:lnTo>
                <a:lnTo>
                  <a:pt x="3971540" y="4571"/>
                </a:lnTo>
                <a:close/>
              </a:path>
              <a:path w="3981450" h="2686050">
                <a:moveTo>
                  <a:pt x="3981449" y="2676143"/>
                </a:moveTo>
                <a:lnTo>
                  <a:pt x="3976874" y="2676143"/>
                </a:lnTo>
                <a:lnTo>
                  <a:pt x="3971540" y="2681477"/>
                </a:lnTo>
                <a:lnTo>
                  <a:pt x="3981449" y="2681477"/>
                </a:lnTo>
                <a:lnTo>
                  <a:pt x="3981449" y="2676143"/>
                </a:lnTo>
                <a:close/>
              </a:path>
              <a:path w="3981450" h="2686050">
                <a:moveTo>
                  <a:pt x="9143" y="4571"/>
                </a:moveTo>
                <a:lnTo>
                  <a:pt x="4571" y="9143"/>
                </a:lnTo>
                <a:lnTo>
                  <a:pt x="9143" y="9143"/>
                </a:lnTo>
                <a:lnTo>
                  <a:pt x="9143" y="4571"/>
                </a:lnTo>
                <a:close/>
              </a:path>
              <a:path w="3981450" h="2686050">
                <a:moveTo>
                  <a:pt x="3971540" y="4571"/>
                </a:moveTo>
                <a:lnTo>
                  <a:pt x="9143" y="4571"/>
                </a:lnTo>
                <a:lnTo>
                  <a:pt x="9143" y="9143"/>
                </a:lnTo>
                <a:lnTo>
                  <a:pt x="3971540" y="9143"/>
                </a:lnTo>
                <a:lnTo>
                  <a:pt x="3971540" y="4571"/>
                </a:lnTo>
                <a:close/>
              </a:path>
              <a:path w="3981450" h="2686050">
                <a:moveTo>
                  <a:pt x="3981449" y="4571"/>
                </a:moveTo>
                <a:lnTo>
                  <a:pt x="3971540" y="4571"/>
                </a:lnTo>
                <a:lnTo>
                  <a:pt x="3976874" y="9143"/>
                </a:lnTo>
                <a:lnTo>
                  <a:pt x="3981449" y="9143"/>
                </a:lnTo>
                <a:lnTo>
                  <a:pt x="3981449"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154" name="object 10"/>
          <p:cNvSpPr>
            <a:spLocks noChangeArrowheads="1"/>
          </p:cNvSpPr>
          <p:nvPr/>
        </p:nvSpPr>
        <p:spPr bwMode="auto">
          <a:xfrm>
            <a:off x="4648200" y="3937000"/>
            <a:ext cx="4038600" cy="26146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155" name="object 11"/>
          <p:cNvSpPr>
            <a:spLocks/>
          </p:cNvSpPr>
          <p:nvPr/>
        </p:nvSpPr>
        <p:spPr bwMode="auto">
          <a:xfrm>
            <a:off x="4638675" y="3927475"/>
            <a:ext cx="4057650" cy="2635250"/>
          </a:xfrm>
          <a:custGeom>
            <a:avLst/>
            <a:gdLst>
              <a:gd name="T0" fmla="*/ 4057649 w 4057650"/>
              <a:gd name="T1" fmla="*/ 0 h 2633979"/>
              <a:gd name="T2" fmla="*/ 0 w 4057650"/>
              <a:gd name="T3" fmla="*/ 0 h 2633979"/>
              <a:gd name="T4" fmla="*/ 0 w 4057650"/>
              <a:gd name="T5" fmla="*/ 2633471 h 2633979"/>
              <a:gd name="T6" fmla="*/ 4057649 w 4057650"/>
              <a:gd name="T7" fmla="*/ 2633471 h 2633979"/>
              <a:gd name="T8" fmla="*/ 4057649 w 4057650"/>
              <a:gd name="T9" fmla="*/ 2628893 h 2633979"/>
              <a:gd name="T10" fmla="*/ 9143 w 4057650"/>
              <a:gd name="T11" fmla="*/ 2628893 h 2633979"/>
              <a:gd name="T12" fmla="*/ 4571 w 4057650"/>
              <a:gd name="T13" fmla="*/ 2623559 h 2633979"/>
              <a:gd name="T14" fmla="*/ 9143 w 4057650"/>
              <a:gd name="T15" fmla="*/ 2623559 h 2633979"/>
              <a:gd name="T16" fmla="*/ 9143 w 4057650"/>
              <a:gd name="T17" fmla="*/ 9143 h 2633979"/>
              <a:gd name="T18" fmla="*/ 4571 w 4057650"/>
              <a:gd name="T19" fmla="*/ 9143 h 2633979"/>
              <a:gd name="T20" fmla="*/ 9143 w 4057650"/>
              <a:gd name="T21" fmla="*/ 4571 h 2633979"/>
              <a:gd name="T22" fmla="*/ 4057649 w 4057650"/>
              <a:gd name="T23" fmla="*/ 4571 h 2633979"/>
              <a:gd name="T24" fmla="*/ 4057649 w 4057650"/>
              <a:gd name="T25" fmla="*/ 0 h 2633979"/>
              <a:gd name="T26" fmla="*/ 9143 w 4057650"/>
              <a:gd name="T27" fmla="*/ 2623559 h 2633979"/>
              <a:gd name="T28" fmla="*/ 4571 w 4057650"/>
              <a:gd name="T29" fmla="*/ 2623559 h 2633979"/>
              <a:gd name="T30" fmla="*/ 9143 w 4057650"/>
              <a:gd name="T31" fmla="*/ 2628893 h 2633979"/>
              <a:gd name="T32" fmla="*/ 9143 w 4057650"/>
              <a:gd name="T33" fmla="*/ 2623559 h 2633979"/>
              <a:gd name="T34" fmla="*/ 4047743 w 4057650"/>
              <a:gd name="T35" fmla="*/ 2623559 h 2633979"/>
              <a:gd name="T36" fmla="*/ 9143 w 4057650"/>
              <a:gd name="T37" fmla="*/ 2623559 h 2633979"/>
              <a:gd name="T38" fmla="*/ 9143 w 4057650"/>
              <a:gd name="T39" fmla="*/ 2628893 h 2633979"/>
              <a:gd name="T40" fmla="*/ 4047743 w 4057650"/>
              <a:gd name="T41" fmla="*/ 2628893 h 2633979"/>
              <a:gd name="T42" fmla="*/ 4047743 w 4057650"/>
              <a:gd name="T43" fmla="*/ 2623559 h 2633979"/>
              <a:gd name="T44" fmla="*/ 4047743 w 4057650"/>
              <a:gd name="T45" fmla="*/ 4571 h 2633979"/>
              <a:gd name="T46" fmla="*/ 4047743 w 4057650"/>
              <a:gd name="T47" fmla="*/ 2628893 h 2633979"/>
              <a:gd name="T48" fmla="*/ 4053077 w 4057650"/>
              <a:gd name="T49" fmla="*/ 2623559 h 2633979"/>
              <a:gd name="T50" fmla="*/ 4057649 w 4057650"/>
              <a:gd name="T51" fmla="*/ 2623559 h 2633979"/>
              <a:gd name="T52" fmla="*/ 4057649 w 4057650"/>
              <a:gd name="T53" fmla="*/ 9143 h 2633979"/>
              <a:gd name="T54" fmla="*/ 4053077 w 4057650"/>
              <a:gd name="T55" fmla="*/ 9143 h 2633979"/>
              <a:gd name="T56" fmla="*/ 4047743 w 4057650"/>
              <a:gd name="T57" fmla="*/ 4571 h 2633979"/>
              <a:gd name="T58" fmla="*/ 4057649 w 4057650"/>
              <a:gd name="T59" fmla="*/ 2623559 h 2633979"/>
              <a:gd name="T60" fmla="*/ 4053077 w 4057650"/>
              <a:gd name="T61" fmla="*/ 2623559 h 2633979"/>
              <a:gd name="T62" fmla="*/ 4047743 w 4057650"/>
              <a:gd name="T63" fmla="*/ 2628893 h 2633979"/>
              <a:gd name="T64" fmla="*/ 4057649 w 4057650"/>
              <a:gd name="T65" fmla="*/ 2628893 h 2633979"/>
              <a:gd name="T66" fmla="*/ 4057649 w 4057650"/>
              <a:gd name="T67" fmla="*/ 2623559 h 2633979"/>
              <a:gd name="T68" fmla="*/ 9143 w 4057650"/>
              <a:gd name="T69" fmla="*/ 4571 h 2633979"/>
              <a:gd name="T70" fmla="*/ 4571 w 4057650"/>
              <a:gd name="T71" fmla="*/ 9143 h 2633979"/>
              <a:gd name="T72" fmla="*/ 9143 w 4057650"/>
              <a:gd name="T73" fmla="*/ 9143 h 2633979"/>
              <a:gd name="T74" fmla="*/ 9143 w 4057650"/>
              <a:gd name="T75" fmla="*/ 4571 h 2633979"/>
              <a:gd name="T76" fmla="*/ 4047743 w 4057650"/>
              <a:gd name="T77" fmla="*/ 4571 h 2633979"/>
              <a:gd name="T78" fmla="*/ 9143 w 4057650"/>
              <a:gd name="T79" fmla="*/ 4571 h 2633979"/>
              <a:gd name="T80" fmla="*/ 9143 w 4057650"/>
              <a:gd name="T81" fmla="*/ 9143 h 2633979"/>
              <a:gd name="T82" fmla="*/ 4047743 w 4057650"/>
              <a:gd name="T83" fmla="*/ 9143 h 2633979"/>
              <a:gd name="T84" fmla="*/ 4047743 w 4057650"/>
              <a:gd name="T85" fmla="*/ 4571 h 2633979"/>
              <a:gd name="T86" fmla="*/ 4057649 w 4057650"/>
              <a:gd name="T87" fmla="*/ 4571 h 2633979"/>
              <a:gd name="T88" fmla="*/ 4047743 w 4057650"/>
              <a:gd name="T89" fmla="*/ 4571 h 2633979"/>
              <a:gd name="T90" fmla="*/ 4053077 w 4057650"/>
              <a:gd name="T91" fmla="*/ 9143 h 2633979"/>
              <a:gd name="T92" fmla="*/ 4057649 w 4057650"/>
              <a:gd name="T93" fmla="*/ 9143 h 2633979"/>
              <a:gd name="T94" fmla="*/ 4057649 w 4057650"/>
              <a:gd name="T95" fmla="*/ 4571 h 2633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7650" h="2633979">
                <a:moveTo>
                  <a:pt x="4057649" y="0"/>
                </a:moveTo>
                <a:lnTo>
                  <a:pt x="0" y="0"/>
                </a:lnTo>
                <a:lnTo>
                  <a:pt x="0" y="2633471"/>
                </a:lnTo>
                <a:lnTo>
                  <a:pt x="4057649" y="2633471"/>
                </a:lnTo>
                <a:lnTo>
                  <a:pt x="4057649" y="2628893"/>
                </a:lnTo>
                <a:lnTo>
                  <a:pt x="9143" y="2628893"/>
                </a:lnTo>
                <a:lnTo>
                  <a:pt x="4571" y="2623559"/>
                </a:lnTo>
                <a:lnTo>
                  <a:pt x="9143" y="2623559"/>
                </a:lnTo>
                <a:lnTo>
                  <a:pt x="9143" y="9143"/>
                </a:lnTo>
                <a:lnTo>
                  <a:pt x="4571" y="9143"/>
                </a:lnTo>
                <a:lnTo>
                  <a:pt x="9143" y="4571"/>
                </a:lnTo>
                <a:lnTo>
                  <a:pt x="4057649" y="4571"/>
                </a:lnTo>
                <a:lnTo>
                  <a:pt x="4057649" y="0"/>
                </a:lnTo>
                <a:close/>
              </a:path>
              <a:path w="4057650" h="2633979">
                <a:moveTo>
                  <a:pt x="9143" y="2623559"/>
                </a:moveTo>
                <a:lnTo>
                  <a:pt x="4571" y="2623559"/>
                </a:lnTo>
                <a:lnTo>
                  <a:pt x="9143" y="2628893"/>
                </a:lnTo>
                <a:lnTo>
                  <a:pt x="9143" y="2623559"/>
                </a:lnTo>
                <a:close/>
              </a:path>
              <a:path w="4057650" h="2633979">
                <a:moveTo>
                  <a:pt x="4047743" y="2623559"/>
                </a:moveTo>
                <a:lnTo>
                  <a:pt x="9143" y="2623559"/>
                </a:lnTo>
                <a:lnTo>
                  <a:pt x="9143" y="2628893"/>
                </a:lnTo>
                <a:lnTo>
                  <a:pt x="4047743" y="2628893"/>
                </a:lnTo>
                <a:lnTo>
                  <a:pt x="4047743" y="2623559"/>
                </a:lnTo>
                <a:close/>
              </a:path>
              <a:path w="4057650" h="2633979">
                <a:moveTo>
                  <a:pt x="4047743" y="4571"/>
                </a:moveTo>
                <a:lnTo>
                  <a:pt x="4047743" y="2628893"/>
                </a:lnTo>
                <a:lnTo>
                  <a:pt x="4053077" y="2623559"/>
                </a:lnTo>
                <a:lnTo>
                  <a:pt x="4057649" y="2623559"/>
                </a:lnTo>
                <a:lnTo>
                  <a:pt x="4057649" y="9143"/>
                </a:lnTo>
                <a:lnTo>
                  <a:pt x="4053077" y="9143"/>
                </a:lnTo>
                <a:lnTo>
                  <a:pt x="4047743" y="4571"/>
                </a:lnTo>
                <a:close/>
              </a:path>
              <a:path w="4057650" h="2633979">
                <a:moveTo>
                  <a:pt x="4057649" y="2623559"/>
                </a:moveTo>
                <a:lnTo>
                  <a:pt x="4053077" y="2623559"/>
                </a:lnTo>
                <a:lnTo>
                  <a:pt x="4047743" y="2628893"/>
                </a:lnTo>
                <a:lnTo>
                  <a:pt x="4057649" y="2628893"/>
                </a:lnTo>
                <a:lnTo>
                  <a:pt x="4057649" y="2623559"/>
                </a:lnTo>
                <a:close/>
              </a:path>
              <a:path w="4057650" h="2633979">
                <a:moveTo>
                  <a:pt x="9143" y="4571"/>
                </a:moveTo>
                <a:lnTo>
                  <a:pt x="4571" y="9143"/>
                </a:lnTo>
                <a:lnTo>
                  <a:pt x="9143" y="9143"/>
                </a:lnTo>
                <a:lnTo>
                  <a:pt x="9143" y="4571"/>
                </a:lnTo>
                <a:close/>
              </a:path>
              <a:path w="4057650" h="2633979">
                <a:moveTo>
                  <a:pt x="4047743" y="4571"/>
                </a:moveTo>
                <a:lnTo>
                  <a:pt x="9143" y="4571"/>
                </a:lnTo>
                <a:lnTo>
                  <a:pt x="9143" y="9143"/>
                </a:lnTo>
                <a:lnTo>
                  <a:pt x="4047743" y="9143"/>
                </a:lnTo>
                <a:lnTo>
                  <a:pt x="4047743" y="4571"/>
                </a:lnTo>
                <a:close/>
              </a:path>
              <a:path w="4057650" h="2633979">
                <a:moveTo>
                  <a:pt x="4057649" y="4571"/>
                </a:moveTo>
                <a:lnTo>
                  <a:pt x="4047743" y="4571"/>
                </a:lnTo>
                <a:lnTo>
                  <a:pt x="4053077" y="9143"/>
                </a:lnTo>
                <a:lnTo>
                  <a:pt x="4057649" y="9143"/>
                </a:lnTo>
                <a:lnTo>
                  <a:pt x="4057649"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156" name="object 12"/>
          <p:cNvSpPr>
            <a:spLocks noChangeArrowheads="1"/>
          </p:cNvSpPr>
          <p:nvPr/>
        </p:nvSpPr>
        <p:spPr bwMode="auto">
          <a:xfrm>
            <a:off x="5029200" y="6094413"/>
            <a:ext cx="2209800" cy="3667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3" name="object 13"/>
          <p:cNvSpPr txBox="1"/>
          <p:nvPr/>
        </p:nvSpPr>
        <p:spPr>
          <a:xfrm>
            <a:off x="5108575" y="6164263"/>
            <a:ext cx="2043113" cy="254000"/>
          </a:xfrm>
          <a:prstGeom prst="rect">
            <a:avLst/>
          </a:prstGeom>
        </p:spPr>
        <p:txBody>
          <a:bodyPr lIns="0" tIns="0" rIns="0" bIns="0">
            <a:spAutoFit/>
          </a:bodyPr>
          <a:lstStyle/>
          <a:p>
            <a:pPr marL="12700" fontAlgn="auto">
              <a:spcBef>
                <a:spcPts val="0"/>
              </a:spcBef>
              <a:spcAft>
                <a:spcPts val="0"/>
              </a:spcAft>
              <a:defRPr/>
            </a:pPr>
            <a:r>
              <a:rPr dirty="0">
                <a:latin typeface="Arial"/>
                <a:cs typeface="Arial"/>
              </a:rPr>
              <a:t>Acid</a:t>
            </a:r>
            <a:r>
              <a:rPr spc="40" dirty="0">
                <a:latin typeface="Times New Roman"/>
                <a:cs typeface="Times New Roman"/>
              </a:rPr>
              <a:t> </a:t>
            </a:r>
            <a:r>
              <a:rPr spc="-5" dirty="0">
                <a:latin typeface="Arial"/>
                <a:cs typeface="Arial"/>
              </a:rPr>
              <a:t>Roc</a:t>
            </a:r>
            <a:r>
              <a:rPr dirty="0">
                <a:latin typeface="Arial"/>
                <a:cs typeface="Arial"/>
              </a:rPr>
              <a:t>k</a:t>
            </a:r>
            <a:r>
              <a:rPr spc="40" dirty="0">
                <a:latin typeface="Times New Roman"/>
                <a:cs typeface="Times New Roman"/>
              </a:rPr>
              <a:t> </a:t>
            </a:r>
            <a:r>
              <a:rPr dirty="0">
                <a:latin typeface="Arial"/>
                <a:cs typeface="Arial"/>
              </a:rPr>
              <a:t>Drainage</a:t>
            </a:r>
            <a:endParaRPr>
              <a:latin typeface="Arial"/>
              <a:cs typeface="Arial"/>
            </a:endParaRPr>
          </a:p>
        </p:txBody>
      </p:sp>
      <p:sp>
        <p:nvSpPr>
          <p:cNvPr id="6158" name="object 14"/>
          <p:cNvSpPr>
            <a:spLocks noChangeArrowheads="1"/>
          </p:cNvSpPr>
          <p:nvPr/>
        </p:nvSpPr>
        <p:spPr bwMode="auto">
          <a:xfrm>
            <a:off x="1600200" y="6094413"/>
            <a:ext cx="2133600" cy="3667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5" name="object 15"/>
          <p:cNvSpPr txBox="1"/>
          <p:nvPr/>
        </p:nvSpPr>
        <p:spPr>
          <a:xfrm>
            <a:off x="1679575" y="6164263"/>
            <a:ext cx="1854200" cy="254000"/>
          </a:xfrm>
          <a:prstGeom prst="rect">
            <a:avLst/>
          </a:prstGeom>
        </p:spPr>
        <p:txBody>
          <a:bodyPr lIns="0" tIns="0" rIns="0" bIns="0">
            <a:spAutoFit/>
          </a:bodyPr>
          <a:lstStyle/>
          <a:p>
            <a:pPr marL="12700" fontAlgn="auto">
              <a:spcBef>
                <a:spcPts val="0"/>
              </a:spcBef>
              <a:spcAft>
                <a:spcPts val="0"/>
              </a:spcAft>
              <a:defRPr/>
            </a:pPr>
            <a:r>
              <a:rPr dirty="0">
                <a:solidFill>
                  <a:srgbClr val="FFFF00"/>
                </a:solidFill>
                <a:latin typeface="Arial"/>
                <a:cs typeface="Arial"/>
              </a:rPr>
              <a:t>Processing</a:t>
            </a:r>
            <a:r>
              <a:rPr spc="35" dirty="0">
                <a:solidFill>
                  <a:srgbClr val="FFFF00"/>
                </a:solidFill>
                <a:latin typeface="Times New Roman"/>
                <a:cs typeface="Times New Roman"/>
              </a:rPr>
              <a:t> </a:t>
            </a:r>
            <a:r>
              <a:rPr dirty="0">
                <a:solidFill>
                  <a:srgbClr val="FFFF00"/>
                </a:solidFill>
                <a:latin typeface="Arial"/>
                <a:cs typeface="Arial"/>
              </a:rPr>
              <a:t>facility</a:t>
            </a:r>
            <a:endParaRPr>
              <a:latin typeface="Arial"/>
              <a:cs typeface="Arial"/>
            </a:endParaRPr>
          </a:p>
        </p:txBody>
      </p:sp>
      <p:sp>
        <p:nvSpPr>
          <p:cNvPr id="6160" name="object 16"/>
          <p:cNvSpPr>
            <a:spLocks noChangeArrowheads="1"/>
          </p:cNvSpPr>
          <p:nvPr/>
        </p:nvSpPr>
        <p:spPr bwMode="auto">
          <a:xfrm>
            <a:off x="609600" y="3275013"/>
            <a:ext cx="2362200" cy="3667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 name="object 17"/>
          <p:cNvSpPr txBox="1"/>
          <p:nvPr/>
        </p:nvSpPr>
        <p:spPr>
          <a:xfrm>
            <a:off x="688975" y="3344863"/>
            <a:ext cx="1993900" cy="254000"/>
          </a:xfrm>
          <a:prstGeom prst="rect">
            <a:avLst/>
          </a:prstGeom>
        </p:spPr>
        <p:txBody>
          <a:bodyPr lIns="0" tIns="0" rIns="0" bIns="0">
            <a:spAutoFit/>
          </a:bodyPr>
          <a:lstStyle/>
          <a:p>
            <a:pPr marL="12700" fontAlgn="auto">
              <a:spcBef>
                <a:spcPts val="0"/>
              </a:spcBef>
              <a:spcAft>
                <a:spcPts val="0"/>
              </a:spcAft>
              <a:defRPr/>
            </a:pPr>
            <a:r>
              <a:rPr spc="-120" dirty="0">
                <a:solidFill>
                  <a:srgbClr val="FFFF00"/>
                </a:solidFill>
                <a:latin typeface="Arial"/>
                <a:cs typeface="Arial"/>
              </a:rPr>
              <a:t>V</a:t>
            </a:r>
            <a:r>
              <a:rPr dirty="0">
                <a:solidFill>
                  <a:srgbClr val="FFFF00"/>
                </a:solidFill>
                <a:latin typeface="Arial"/>
                <a:cs typeface="Arial"/>
              </a:rPr>
              <a:t>egetation</a:t>
            </a:r>
            <a:r>
              <a:rPr spc="40" dirty="0">
                <a:solidFill>
                  <a:srgbClr val="FFFF00"/>
                </a:solidFill>
                <a:latin typeface="Times New Roman"/>
                <a:cs typeface="Times New Roman"/>
              </a:rPr>
              <a:t> </a:t>
            </a:r>
            <a:r>
              <a:rPr dirty="0">
                <a:solidFill>
                  <a:srgbClr val="FFFF00"/>
                </a:solidFill>
                <a:latin typeface="Arial"/>
                <a:cs typeface="Arial"/>
              </a:rPr>
              <a:t>Dieback</a:t>
            </a:r>
            <a:endParaRPr>
              <a:latin typeface="Arial"/>
              <a:cs typeface="Arial"/>
            </a:endParaRPr>
          </a:p>
        </p:txBody>
      </p:sp>
      <p:sp>
        <p:nvSpPr>
          <p:cNvPr id="6162" name="object 18"/>
          <p:cNvSpPr>
            <a:spLocks noChangeArrowheads="1"/>
          </p:cNvSpPr>
          <p:nvPr/>
        </p:nvSpPr>
        <p:spPr bwMode="auto">
          <a:xfrm>
            <a:off x="5410200" y="3275013"/>
            <a:ext cx="2286000" cy="366712"/>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 name="object 19"/>
          <p:cNvSpPr txBox="1"/>
          <p:nvPr/>
        </p:nvSpPr>
        <p:spPr>
          <a:xfrm>
            <a:off x="5489575" y="3344863"/>
            <a:ext cx="1981200" cy="254000"/>
          </a:xfrm>
          <a:prstGeom prst="rect">
            <a:avLst/>
          </a:prstGeom>
        </p:spPr>
        <p:txBody>
          <a:bodyPr lIns="0" tIns="0" rIns="0" bIns="0">
            <a:spAutoFit/>
          </a:bodyPr>
          <a:lstStyle/>
          <a:p>
            <a:pPr marL="12700" fontAlgn="auto">
              <a:spcBef>
                <a:spcPts val="0"/>
              </a:spcBef>
              <a:spcAft>
                <a:spcPts val="0"/>
              </a:spcAft>
              <a:defRPr/>
            </a:pPr>
            <a:r>
              <a:rPr dirty="0">
                <a:solidFill>
                  <a:srgbClr val="FFFF00"/>
                </a:solidFill>
                <a:latin typeface="Arial"/>
                <a:cs typeface="Arial"/>
              </a:rPr>
              <a:t>Bridge</a:t>
            </a:r>
            <a:r>
              <a:rPr spc="35" dirty="0">
                <a:solidFill>
                  <a:srgbClr val="FFFF00"/>
                </a:solidFill>
                <a:latin typeface="Times New Roman"/>
                <a:cs typeface="Times New Roman"/>
              </a:rPr>
              <a:t> </a:t>
            </a:r>
            <a:r>
              <a:rPr dirty="0">
                <a:solidFill>
                  <a:srgbClr val="FFFF00"/>
                </a:solidFill>
                <a:latin typeface="Arial"/>
                <a:cs typeface="Arial"/>
              </a:rPr>
              <a:t>construction</a:t>
            </a:r>
            <a:endParaRPr>
              <a:latin typeface="Arial"/>
              <a:cs typeface="Arial"/>
            </a:endParaRPr>
          </a:p>
        </p:txBody>
      </p:sp>
    </p:spTree>
    <p:extLst>
      <p:ext uri="{BB962C8B-B14F-4D97-AF65-F5344CB8AC3E}">
        <p14:creationId xmlns:p14="http://schemas.microsoft.com/office/powerpoint/2010/main" val="398760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2738" y="266700"/>
            <a:ext cx="8363717" cy="629889"/>
          </a:xfrm>
        </p:spPr>
        <p:txBody>
          <a:bodyPr tIns="136117" rtlCol="0">
            <a:normAutofit fontScale="90000"/>
          </a:bodyPr>
          <a:lstStyle/>
          <a:p>
            <a:pPr marL="2278380" eaLnBrk="1" fontAlgn="auto" hangingPunct="1">
              <a:spcBef>
                <a:spcPts val="0"/>
              </a:spcBef>
              <a:spcAft>
                <a:spcPts val="0"/>
              </a:spcAft>
              <a:defRPr/>
            </a:pPr>
            <a:r>
              <a:rPr sz="3200" spc="-15" dirty="0"/>
              <a:t>Mining</a:t>
            </a:r>
            <a:r>
              <a:rPr sz="3200" spc="-95" dirty="0">
                <a:latin typeface="Times New Roman"/>
                <a:cs typeface="Times New Roman"/>
              </a:rPr>
              <a:t> </a:t>
            </a:r>
            <a:r>
              <a:rPr sz="3200" spc="-15" dirty="0"/>
              <a:t>Impacts</a:t>
            </a:r>
            <a:r>
              <a:rPr sz="3200" spc="-65" dirty="0">
                <a:latin typeface="Times New Roman"/>
                <a:cs typeface="Times New Roman"/>
              </a:rPr>
              <a:t> </a:t>
            </a:r>
            <a:r>
              <a:rPr lang="en-IN" sz="3200" spc="-15" dirty="0" smtClean="0">
                <a:cs typeface="Times New Roman"/>
              </a:rPr>
              <a:t>on terrestrial and seas</a:t>
            </a:r>
            <a:endParaRPr sz="3200" dirty="0">
              <a:latin typeface="Times New Roman"/>
              <a:cs typeface="Times New Roman"/>
            </a:endParaRPr>
          </a:p>
        </p:txBody>
      </p:sp>
      <p:sp>
        <p:nvSpPr>
          <p:cNvPr id="41988" name="object 4"/>
          <p:cNvSpPr>
            <a:spLocks noChangeArrowheads="1"/>
          </p:cNvSpPr>
          <p:nvPr/>
        </p:nvSpPr>
        <p:spPr bwMode="auto">
          <a:xfrm>
            <a:off x="228600" y="1052513"/>
            <a:ext cx="2667000" cy="3276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1990" name="object 6"/>
          <p:cNvSpPr>
            <a:spLocks noChangeArrowheads="1"/>
          </p:cNvSpPr>
          <p:nvPr/>
        </p:nvSpPr>
        <p:spPr bwMode="auto">
          <a:xfrm>
            <a:off x="4498181" y="1052513"/>
            <a:ext cx="3810000" cy="24907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1992" name="object 8"/>
          <p:cNvSpPr>
            <a:spLocks noChangeArrowheads="1"/>
          </p:cNvSpPr>
          <p:nvPr/>
        </p:nvSpPr>
        <p:spPr bwMode="auto">
          <a:xfrm>
            <a:off x="25400" y="4408226"/>
            <a:ext cx="4038600" cy="24135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1994" name="object 10"/>
          <p:cNvSpPr>
            <a:spLocks noChangeArrowheads="1"/>
          </p:cNvSpPr>
          <p:nvPr/>
        </p:nvSpPr>
        <p:spPr bwMode="auto">
          <a:xfrm>
            <a:off x="5029200" y="3755231"/>
            <a:ext cx="2536825" cy="30480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3" name="object 13"/>
          <p:cNvSpPr txBox="1"/>
          <p:nvPr/>
        </p:nvSpPr>
        <p:spPr>
          <a:xfrm>
            <a:off x="685800" y="1273969"/>
            <a:ext cx="1574800" cy="528637"/>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dirty="0">
                <a:solidFill>
                  <a:srgbClr val="FFFF00"/>
                </a:solidFill>
                <a:latin typeface="Arial" charset="0"/>
              </a:rPr>
              <a:t>Terrestrial</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and</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marine</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impacts</a:t>
            </a:r>
            <a:endParaRPr lang="en-US" altLang="en-US" dirty="0">
              <a:latin typeface="Arial" charset="0"/>
            </a:endParaRPr>
          </a:p>
        </p:txBody>
      </p:sp>
      <p:sp>
        <p:nvSpPr>
          <p:cNvPr id="41998" name="object 14"/>
          <p:cNvSpPr>
            <a:spLocks noChangeArrowheads="1"/>
          </p:cNvSpPr>
          <p:nvPr/>
        </p:nvSpPr>
        <p:spPr bwMode="auto">
          <a:xfrm>
            <a:off x="5334000" y="1217613"/>
            <a:ext cx="2438400" cy="6413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5" name="object 15"/>
          <p:cNvSpPr txBox="1"/>
          <p:nvPr/>
        </p:nvSpPr>
        <p:spPr>
          <a:xfrm>
            <a:off x="5413375" y="1287463"/>
            <a:ext cx="1979613" cy="553998"/>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dirty="0">
                <a:solidFill>
                  <a:srgbClr val="FFFF00"/>
                </a:solidFill>
                <a:latin typeface="Arial" charset="0"/>
              </a:rPr>
              <a:t>Massive</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clearing</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of</a:t>
            </a:r>
            <a:r>
              <a:rPr lang="en-US" altLang="en-US" dirty="0">
                <a:solidFill>
                  <a:srgbClr val="FFFF00"/>
                </a:solidFill>
                <a:latin typeface="Times New Roman" pitchFamily="18" charset="0"/>
                <a:cs typeface="Times New Roman" pitchFamily="18" charset="0"/>
              </a:rPr>
              <a:t> </a:t>
            </a:r>
            <a:r>
              <a:rPr lang="en-US" altLang="en-US" dirty="0" smtClean="0">
                <a:solidFill>
                  <a:srgbClr val="FFFF00"/>
                </a:solidFill>
                <a:latin typeface="Arial" charset="0"/>
              </a:rPr>
              <a:t>vegetation</a:t>
            </a:r>
            <a:endParaRPr lang="en-US" altLang="en-US" dirty="0">
              <a:latin typeface="Arial" charset="0"/>
            </a:endParaRPr>
          </a:p>
        </p:txBody>
      </p:sp>
      <p:sp>
        <p:nvSpPr>
          <p:cNvPr id="42000" name="object 16"/>
          <p:cNvSpPr>
            <a:spLocks noChangeArrowheads="1"/>
          </p:cNvSpPr>
          <p:nvPr/>
        </p:nvSpPr>
        <p:spPr bwMode="auto">
          <a:xfrm>
            <a:off x="2209800" y="4494213"/>
            <a:ext cx="1676400" cy="91598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 name="object 17"/>
          <p:cNvSpPr txBox="1"/>
          <p:nvPr/>
        </p:nvSpPr>
        <p:spPr>
          <a:xfrm>
            <a:off x="2289175" y="4564063"/>
            <a:ext cx="1358900" cy="803275"/>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solidFill>
                  <a:srgbClr val="FFFF00"/>
                </a:solidFill>
                <a:latin typeface="Arial" charset="0"/>
              </a:rPr>
              <a:t>Significant</a:t>
            </a:r>
            <a:r>
              <a:rPr lang="en-US" altLang="en-US">
                <a:solidFill>
                  <a:srgbClr val="FFFF00"/>
                </a:solidFill>
                <a:latin typeface="Times New Roman" pitchFamily="18" charset="0"/>
                <a:cs typeface="Times New Roman" pitchFamily="18" charset="0"/>
              </a:rPr>
              <a:t> </a:t>
            </a:r>
            <a:r>
              <a:rPr lang="en-US" altLang="en-US">
                <a:solidFill>
                  <a:srgbClr val="FFFF00"/>
                </a:solidFill>
                <a:latin typeface="Arial" charset="0"/>
              </a:rPr>
              <a:t>infrastructure</a:t>
            </a:r>
            <a:r>
              <a:rPr lang="en-US" altLang="en-US">
                <a:solidFill>
                  <a:srgbClr val="FFFF00"/>
                </a:solidFill>
                <a:latin typeface="Times New Roman" pitchFamily="18" charset="0"/>
                <a:cs typeface="Times New Roman" pitchFamily="18" charset="0"/>
              </a:rPr>
              <a:t> </a:t>
            </a:r>
            <a:r>
              <a:rPr lang="en-US" altLang="en-US">
                <a:solidFill>
                  <a:srgbClr val="FFFF00"/>
                </a:solidFill>
                <a:latin typeface="Arial" charset="0"/>
              </a:rPr>
              <a:t>development</a:t>
            </a:r>
            <a:endParaRPr lang="en-US" altLang="en-US">
              <a:latin typeface="Arial" charset="0"/>
            </a:endParaRPr>
          </a:p>
        </p:txBody>
      </p:sp>
      <p:sp>
        <p:nvSpPr>
          <p:cNvPr id="42002" name="object 18"/>
          <p:cNvSpPr>
            <a:spLocks noChangeArrowheads="1"/>
          </p:cNvSpPr>
          <p:nvPr/>
        </p:nvSpPr>
        <p:spPr bwMode="auto">
          <a:xfrm>
            <a:off x="6019800" y="6064250"/>
            <a:ext cx="1371600" cy="6413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 name="object 19"/>
          <p:cNvSpPr txBox="1"/>
          <p:nvPr/>
        </p:nvSpPr>
        <p:spPr>
          <a:xfrm>
            <a:off x="6099175" y="6134100"/>
            <a:ext cx="1158875" cy="528637"/>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latin typeface="Arial" charset="0"/>
              </a:rPr>
              <a:t>Waste</a:t>
            </a:r>
            <a:r>
              <a:rPr lang="en-US" altLang="en-US">
                <a:latin typeface="Times New Roman" pitchFamily="18" charset="0"/>
                <a:cs typeface="Times New Roman" pitchFamily="18" charset="0"/>
              </a:rPr>
              <a:t> </a:t>
            </a:r>
            <a:r>
              <a:rPr lang="en-US" altLang="en-US">
                <a:latin typeface="Arial" charset="0"/>
              </a:rPr>
              <a:t>rock</a:t>
            </a:r>
            <a:r>
              <a:rPr lang="en-US" altLang="en-US">
                <a:latin typeface="Times New Roman" pitchFamily="18" charset="0"/>
                <a:cs typeface="Times New Roman" pitchFamily="18" charset="0"/>
              </a:rPr>
              <a:t> </a:t>
            </a:r>
            <a:r>
              <a:rPr lang="en-US" altLang="en-US">
                <a:latin typeface="Arial" charset="0"/>
              </a:rPr>
              <a:t>disposal</a:t>
            </a:r>
          </a:p>
        </p:txBody>
      </p:sp>
    </p:spTree>
    <p:extLst>
      <p:ext uri="{BB962C8B-B14F-4D97-AF65-F5344CB8AC3E}">
        <p14:creationId xmlns:p14="http://schemas.microsoft.com/office/powerpoint/2010/main" val="2965010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2013" y="6305550"/>
            <a:ext cx="125412"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6</a:t>
            </a:r>
            <a:endParaRPr sz="1400">
              <a:latin typeface="Arial"/>
              <a:cs typeface="Arial"/>
            </a:endParaRPr>
          </a:p>
        </p:txBody>
      </p:sp>
      <p:sp>
        <p:nvSpPr>
          <p:cNvPr id="3" name="object 3"/>
          <p:cNvSpPr txBox="1">
            <a:spLocks noGrp="1"/>
          </p:cNvSpPr>
          <p:nvPr>
            <p:ph type="title"/>
          </p:nvPr>
        </p:nvSpPr>
        <p:spPr/>
        <p:txBody>
          <a:bodyPr tIns="233683" rtlCol="0"/>
          <a:lstStyle/>
          <a:p>
            <a:pPr marL="2862580" eaLnBrk="1" fontAlgn="auto" hangingPunct="1">
              <a:lnSpc>
                <a:spcPts val="4265"/>
              </a:lnSpc>
              <a:spcBef>
                <a:spcPts val="0"/>
              </a:spcBef>
              <a:spcAft>
                <a:spcPts val="0"/>
              </a:spcAft>
              <a:defRPr/>
            </a:pPr>
            <a:r>
              <a:rPr dirty="0"/>
              <a:t>Mining</a:t>
            </a:r>
            <a:r>
              <a:rPr spc="-85" dirty="0">
                <a:latin typeface="Times New Roman"/>
                <a:cs typeface="Times New Roman"/>
              </a:rPr>
              <a:t> </a:t>
            </a:r>
            <a:r>
              <a:rPr spc="-20" dirty="0" smtClean="0"/>
              <a:t>Was</a:t>
            </a:r>
            <a:r>
              <a:rPr lang="en-IN" spc="-20" dirty="0" err="1" smtClean="0"/>
              <a:t>te</a:t>
            </a:r>
            <a:endParaRPr spc="-20" dirty="0"/>
          </a:p>
        </p:txBody>
      </p:sp>
      <p:sp>
        <p:nvSpPr>
          <p:cNvPr id="4" name="object 4"/>
          <p:cNvSpPr txBox="1"/>
          <p:nvPr/>
        </p:nvSpPr>
        <p:spPr>
          <a:xfrm>
            <a:off x="460375" y="1328738"/>
            <a:ext cx="7858125" cy="1846659"/>
          </a:xfrm>
          <a:prstGeom prst="rect">
            <a:avLst/>
          </a:prstGeom>
        </p:spPr>
        <p:txBody>
          <a:bodyPr lIns="0" tIns="0" rIns="0" bIns="0">
            <a:spAutoFit/>
          </a:bodyPr>
          <a:lstStyle>
            <a:lvl1pPr marL="354013" indent="-341313">
              <a:tabLst>
                <a:tab pos="355600" algn="l"/>
              </a:tabLst>
              <a:defRPr>
                <a:solidFill>
                  <a:schemeClr val="tx1"/>
                </a:solidFill>
                <a:latin typeface="Calibri" pitchFamily="34" charset="0"/>
              </a:defRPr>
            </a:lvl1pPr>
            <a:lvl2pPr marL="742950" indent="-28575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a:buClr>
                <a:srgbClr val="010000"/>
              </a:buClr>
              <a:buFont typeface="Arial Narrow" pitchFamily="34" charset="0"/>
              <a:buChar char="•"/>
            </a:pP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management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mine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waste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often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externalized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passed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from</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mining</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operation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to</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other</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parties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or</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public.</a:t>
            </a:r>
          </a:p>
          <a:p>
            <a:pPr marL="355600" indent="-342900">
              <a:buClr>
                <a:srgbClr val="010000"/>
              </a:buClr>
              <a:buFont typeface="Arial" panose="020B0604020202020204" pitchFamily="34" charset="0"/>
              <a:buChar char="•"/>
            </a:pPr>
            <a:r>
              <a:rPr lang="en-US" altLang="en-US" sz="2400" dirty="0" smtClean="0">
                <a:latin typeface="Arial Narrow" pitchFamily="34" charset="0"/>
                <a:ea typeface="Arial Narrow" pitchFamily="34" charset="0"/>
                <a:cs typeface="Arial Narrow" pitchFamily="34" charset="0"/>
              </a:rPr>
              <a:t>This</a:t>
            </a:r>
            <a:r>
              <a:rPr lang="en-US" altLang="en-US" sz="2400" dirty="0" smtClean="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waste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not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properly</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controlled,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can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result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smothering</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surface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waters,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contamination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ground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waters,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release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hazardous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substances.</a:t>
            </a:r>
          </a:p>
        </p:txBody>
      </p:sp>
      <p:sp>
        <p:nvSpPr>
          <p:cNvPr id="5" name="object 7"/>
          <p:cNvSpPr txBox="1"/>
          <p:nvPr/>
        </p:nvSpPr>
        <p:spPr>
          <a:xfrm>
            <a:off x="487668" y="3356992"/>
            <a:ext cx="8546141" cy="3323987"/>
          </a:xfrm>
          <a:prstGeom prst="rect">
            <a:avLst/>
          </a:prstGeom>
        </p:spPr>
        <p:txBody>
          <a:bodyPr wrap="square" lIns="0" tIns="0" rIns="0" bIns="0">
            <a:spAutoFit/>
          </a:bodyPr>
          <a:lstStyle>
            <a:lvl1pPr marL="355600" indent="-342900">
              <a:tabLst>
                <a:tab pos="355600" algn="l"/>
              </a:tabLst>
              <a:defRPr>
                <a:solidFill>
                  <a:schemeClr val="tx1"/>
                </a:solidFill>
                <a:latin typeface="Calibri" pitchFamily="34" charset="0"/>
              </a:defRPr>
            </a:lvl1pPr>
            <a:lvl2pPr marL="35560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marL="12700" indent="0">
              <a:buClr>
                <a:srgbClr val="FFFF00"/>
              </a:buClr>
            </a:pPr>
            <a:r>
              <a:rPr lang="en-US" altLang="en-US" sz="2400" dirty="0">
                <a:latin typeface="Arial Narrow" pitchFamily="34" charset="0"/>
                <a:ea typeface="Arial Narrow" pitchFamily="34" charset="0"/>
                <a:cs typeface="Arial Narrow" pitchFamily="34" charset="0"/>
              </a:rPr>
              <a:t>Metal</a:t>
            </a:r>
            <a:r>
              <a:rPr lang="en-US" altLang="en-US" sz="2400" dirty="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Mining</a:t>
            </a:r>
            <a:endParaRPr lang="en-US" altLang="en-US" sz="2400" dirty="0">
              <a:latin typeface="Arial Narrow" pitchFamily="34" charset="0"/>
              <a:ea typeface="Arial Narrow" pitchFamily="34" charset="0"/>
              <a:cs typeface="Arial Narrow" pitchFamily="34" charset="0"/>
            </a:endParaRPr>
          </a:p>
          <a:p>
            <a:pPr>
              <a:buClr>
                <a:srgbClr val="FFFF00"/>
              </a:buClr>
              <a:buFont typeface="Arial" panose="020B0604020202020204" pitchFamily="34" charset="0"/>
              <a:buChar char="•"/>
            </a:pPr>
            <a:r>
              <a:rPr lang="en-US" altLang="en-US" sz="2400" dirty="0" smtClean="0">
                <a:latin typeface="Arial Narrow" pitchFamily="34" charset="0"/>
                <a:ea typeface="Arial Narrow" pitchFamily="34" charset="0"/>
                <a:cs typeface="Arial Narrow" pitchFamily="34" charset="0"/>
              </a:rPr>
              <a:t>Major</a:t>
            </a:r>
            <a:r>
              <a:rPr lang="en-US" altLang="en-US" sz="2400" dirty="0" smtClean="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mining</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waste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comprises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following:</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waste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rock,</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tailings,</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acid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rock</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drainage,</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fuel/oil/greases,</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dust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silt,</a:t>
            </a:r>
          </a:p>
          <a:p>
            <a:pPr lvl="1">
              <a:buClr>
                <a:srgbClr val="FFFF00"/>
              </a:buClr>
              <a:buFont typeface="Arial Narrow" pitchFamily="34" charset="0"/>
              <a:buChar char="-"/>
            </a:pPr>
            <a:r>
              <a:rPr lang="en-US" altLang="en-US" sz="2400" dirty="0">
                <a:latin typeface="Arial Narrow" pitchFamily="34" charset="0"/>
                <a:ea typeface="Arial Narrow" pitchFamily="34" charset="0"/>
                <a:cs typeface="Arial Narrow" pitchFamily="34" charset="0"/>
              </a:rPr>
              <a:t>sewage,</a:t>
            </a:r>
          </a:p>
          <a:p>
            <a:pPr lvl="1">
              <a:buClr>
                <a:srgbClr val="FFFF00"/>
              </a:buClr>
              <a:buFont typeface="Arial Narrow" pitchFamily="34" charset="0"/>
              <a:buChar char="-"/>
            </a:pPr>
            <a:r>
              <a:rPr lang="en-US" altLang="en-US" sz="2400" dirty="0" smtClean="0">
                <a:latin typeface="Arial Narrow" pitchFamily="34" charset="0"/>
                <a:ea typeface="Arial Narrow" pitchFamily="34" charset="0"/>
                <a:cs typeface="Arial Narrow" pitchFamily="34" charset="0"/>
              </a:rPr>
              <a:t>Sulphur</a:t>
            </a:r>
            <a:r>
              <a:rPr lang="en-US" altLang="en-US" sz="2400" dirty="0" smtClean="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toxic</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gases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given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out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from</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mill</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chimney.</a:t>
            </a:r>
          </a:p>
        </p:txBody>
      </p:sp>
    </p:spTree>
    <p:extLst>
      <p:ext uri="{BB962C8B-B14F-4D97-AF65-F5344CB8AC3E}">
        <p14:creationId xmlns:p14="http://schemas.microsoft.com/office/powerpoint/2010/main" val="184187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2013" y="6305550"/>
            <a:ext cx="125412"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9</a:t>
            </a:r>
            <a:endParaRPr sz="1400">
              <a:latin typeface="Arial"/>
              <a:cs typeface="Arial"/>
            </a:endParaRPr>
          </a:p>
        </p:txBody>
      </p:sp>
      <p:sp>
        <p:nvSpPr>
          <p:cNvPr id="3" name="object 3"/>
          <p:cNvSpPr txBox="1">
            <a:spLocks noGrp="1"/>
          </p:cNvSpPr>
          <p:nvPr>
            <p:ph type="title"/>
          </p:nvPr>
        </p:nvSpPr>
        <p:spPr/>
        <p:txBody>
          <a:bodyPr rtlCol="0"/>
          <a:lstStyle/>
          <a:p>
            <a:pPr marL="1604645" eaLnBrk="1" fontAlgn="auto" hangingPunct="1">
              <a:spcBef>
                <a:spcPts val="0"/>
              </a:spcBef>
              <a:spcAft>
                <a:spcPts val="0"/>
              </a:spcAft>
              <a:defRPr/>
            </a:pPr>
            <a:r>
              <a:rPr sz="3200" spc="-20" dirty="0"/>
              <a:t>Min</a:t>
            </a:r>
            <a:r>
              <a:rPr sz="3200" spc="-15" dirty="0"/>
              <a:t>e</a:t>
            </a:r>
            <a:r>
              <a:rPr sz="3200" spc="-75" dirty="0">
                <a:latin typeface="Times New Roman"/>
                <a:cs typeface="Times New Roman"/>
              </a:rPr>
              <a:t> </a:t>
            </a:r>
            <a:r>
              <a:rPr sz="3200" spc="-20" dirty="0"/>
              <a:t>Waste</a:t>
            </a:r>
            <a:r>
              <a:rPr sz="3200" spc="-65" dirty="0">
                <a:latin typeface="Times New Roman"/>
                <a:cs typeface="Times New Roman"/>
              </a:rPr>
              <a:t> </a:t>
            </a:r>
            <a:r>
              <a:rPr sz="3200" spc="-15" dirty="0"/>
              <a:t>Disposal</a:t>
            </a:r>
            <a:r>
              <a:rPr sz="3200" spc="-85" dirty="0">
                <a:latin typeface="Times New Roman"/>
                <a:cs typeface="Times New Roman"/>
              </a:rPr>
              <a:t> </a:t>
            </a:r>
            <a:r>
              <a:rPr sz="3200" spc="-25" dirty="0"/>
              <a:t>Methods</a:t>
            </a:r>
            <a:endParaRPr sz="3200">
              <a:latin typeface="Times New Roman"/>
              <a:cs typeface="Times New Roman"/>
            </a:endParaRPr>
          </a:p>
        </p:txBody>
      </p:sp>
      <p:sp>
        <p:nvSpPr>
          <p:cNvPr id="4" name="object 4"/>
          <p:cNvSpPr txBox="1"/>
          <p:nvPr/>
        </p:nvSpPr>
        <p:spPr>
          <a:xfrm>
            <a:off x="384175" y="1341438"/>
            <a:ext cx="3136900" cy="3239348"/>
          </a:xfrm>
          <a:prstGeom prst="rect">
            <a:avLst/>
          </a:prstGeom>
        </p:spPr>
        <p:txBody>
          <a:bodyPr lIns="0" tIns="0" rIns="0" bIns="0">
            <a:spAutoFit/>
          </a:bodyPr>
          <a:lstStyle>
            <a:lvl1pPr marL="355600" indent="-342900">
              <a:tabLst>
                <a:tab pos="355600" algn="l"/>
              </a:tabLst>
              <a:defRPr>
                <a:solidFill>
                  <a:schemeClr val="tx1"/>
                </a:solidFill>
                <a:latin typeface="Calibri" pitchFamily="34" charset="0"/>
              </a:defRPr>
            </a:lvl1pPr>
            <a:lvl2pPr marL="531813" indent="-176213">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a:lnSpc>
                <a:spcPts val="3025"/>
              </a:lnSpc>
              <a:buClr>
                <a:srgbClr val="010000"/>
              </a:buClr>
              <a:buFont typeface="Arial Narrow" pitchFamily="34" charset="0"/>
              <a:buChar char="•"/>
            </a:pPr>
            <a:r>
              <a:rPr lang="en-US" altLang="en-US" sz="2000" dirty="0">
                <a:latin typeface="Arial Narrow" pitchFamily="34" charset="0"/>
                <a:ea typeface="Arial Narrow" pitchFamily="34" charset="0"/>
                <a:cs typeface="Arial Narrow" pitchFamily="34" charset="0"/>
              </a:rPr>
              <a:t>A</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number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of</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waste</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disposal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methods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are</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used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globally:</a:t>
            </a:r>
          </a:p>
          <a:p>
            <a:pPr>
              <a:spcBef>
                <a:spcPts val="25"/>
              </a:spcBef>
              <a:buClr>
                <a:srgbClr val="010000"/>
              </a:buClr>
              <a:buFont typeface="Arial Narrow" pitchFamily="34" charset="0"/>
              <a:buChar char="•"/>
            </a:pPr>
            <a:endParaRPr lang="en-US" altLang="en-US" sz="2800" dirty="0">
              <a:latin typeface="Times New Roman" pitchFamily="18" charset="0"/>
              <a:cs typeface="Times New Roman" pitchFamily="18" charset="0"/>
            </a:endParaRPr>
          </a:p>
          <a:p>
            <a:pPr lvl="1">
              <a:buFont typeface="Arial Narrow" pitchFamily="34" charset="0"/>
              <a:buChar char="-"/>
            </a:pPr>
            <a:r>
              <a:rPr lang="en-US" altLang="en-US" sz="2000" dirty="0">
                <a:latin typeface="Arial Narrow" pitchFamily="34" charset="0"/>
                <a:ea typeface="Arial Narrow" pitchFamily="34" charset="0"/>
                <a:cs typeface="Arial Narrow" pitchFamily="34" charset="0"/>
              </a:rPr>
              <a:t>Tailings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dam,</a:t>
            </a:r>
          </a:p>
          <a:p>
            <a:pPr lvl="1">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Landfill,</a:t>
            </a:r>
          </a:p>
          <a:p>
            <a:pPr lvl="1">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Backfill,</a:t>
            </a:r>
          </a:p>
          <a:p>
            <a:pPr lvl="1">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Riverine,</a:t>
            </a:r>
          </a:p>
          <a:p>
            <a:pPr lvl="1">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STD/DSTP,</a:t>
            </a:r>
          </a:p>
          <a:p>
            <a:pPr lvl="1">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Thickened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Tailings.</a:t>
            </a:r>
          </a:p>
        </p:txBody>
      </p:sp>
      <p:sp>
        <p:nvSpPr>
          <p:cNvPr id="10245" name="object 5"/>
          <p:cNvSpPr>
            <a:spLocks noChangeArrowheads="1"/>
          </p:cNvSpPr>
          <p:nvPr/>
        </p:nvSpPr>
        <p:spPr bwMode="auto">
          <a:xfrm>
            <a:off x="4191000" y="1141413"/>
            <a:ext cx="4197424" cy="2514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0246" name="object 6"/>
          <p:cNvSpPr>
            <a:spLocks/>
          </p:cNvSpPr>
          <p:nvPr/>
        </p:nvSpPr>
        <p:spPr bwMode="auto">
          <a:xfrm>
            <a:off x="4181475" y="1131888"/>
            <a:ext cx="4206949" cy="4947344"/>
          </a:xfrm>
          <a:custGeom>
            <a:avLst/>
            <a:gdLst>
              <a:gd name="T0" fmla="*/ 4514849 w 4514850"/>
              <a:gd name="T1" fmla="*/ 0 h 5048250"/>
              <a:gd name="T2" fmla="*/ 0 w 4514850"/>
              <a:gd name="T3" fmla="*/ 0 h 5048250"/>
              <a:gd name="T4" fmla="*/ 0 w 4514850"/>
              <a:gd name="T5" fmla="*/ 5048249 h 5048250"/>
              <a:gd name="T6" fmla="*/ 4514849 w 4514850"/>
              <a:gd name="T7" fmla="*/ 5048249 h 5048250"/>
              <a:gd name="T8" fmla="*/ 4514849 w 4514850"/>
              <a:gd name="T9" fmla="*/ 5043671 h 5048250"/>
              <a:gd name="T10" fmla="*/ 9143 w 4514850"/>
              <a:gd name="T11" fmla="*/ 5043671 h 5048250"/>
              <a:gd name="T12" fmla="*/ 4571 w 4514850"/>
              <a:gd name="T13" fmla="*/ 5038337 h 5048250"/>
              <a:gd name="T14" fmla="*/ 9143 w 4514850"/>
              <a:gd name="T15" fmla="*/ 5038337 h 5048250"/>
              <a:gd name="T16" fmla="*/ 9143 w 4514850"/>
              <a:gd name="T17" fmla="*/ 9143 h 5048250"/>
              <a:gd name="T18" fmla="*/ 4571 w 4514850"/>
              <a:gd name="T19" fmla="*/ 9143 h 5048250"/>
              <a:gd name="T20" fmla="*/ 9143 w 4514850"/>
              <a:gd name="T21" fmla="*/ 4571 h 5048250"/>
              <a:gd name="T22" fmla="*/ 4514849 w 4514850"/>
              <a:gd name="T23" fmla="*/ 4571 h 5048250"/>
              <a:gd name="T24" fmla="*/ 4514849 w 4514850"/>
              <a:gd name="T25" fmla="*/ 0 h 5048250"/>
              <a:gd name="T26" fmla="*/ 9143 w 4514850"/>
              <a:gd name="T27" fmla="*/ 5038337 h 5048250"/>
              <a:gd name="T28" fmla="*/ 4571 w 4514850"/>
              <a:gd name="T29" fmla="*/ 5038337 h 5048250"/>
              <a:gd name="T30" fmla="*/ 9143 w 4514850"/>
              <a:gd name="T31" fmla="*/ 5043671 h 5048250"/>
              <a:gd name="T32" fmla="*/ 9143 w 4514850"/>
              <a:gd name="T33" fmla="*/ 5038337 h 5048250"/>
              <a:gd name="T34" fmla="*/ 4504943 w 4514850"/>
              <a:gd name="T35" fmla="*/ 5038337 h 5048250"/>
              <a:gd name="T36" fmla="*/ 9143 w 4514850"/>
              <a:gd name="T37" fmla="*/ 5038337 h 5048250"/>
              <a:gd name="T38" fmla="*/ 9143 w 4514850"/>
              <a:gd name="T39" fmla="*/ 5043671 h 5048250"/>
              <a:gd name="T40" fmla="*/ 4504943 w 4514850"/>
              <a:gd name="T41" fmla="*/ 5043671 h 5048250"/>
              <a:gd name="T42" fmla="*/ 4504943 w 4514850"/>
              <a:gd name="T43" fmla="*/ 5038337 h 5048250"/>
              <a:gd name="T44" fmla="*/ 4504943 w 4514850"/>
              <a:gd name="T45" fmla="*/ 4571 h 5048250"/>
              <a:gd name="T46" fmla="*/ 4504943 w 4514850"/>
              <a:gd name="T47" fmla="*/ 5043671 h 5048250"/>
              <a:gd name="T48" fmla="*/ 4510277 w 4514850"/>
              <a:gd name="T49" fmla="*/ 5038337 h 5048250"/>
              <a:gd name="T50" fmla="*/ 4514849 w 4514850"/>
              <a:gd name="T51" fmla="*/ 5038337 h 5048250"/>
              <a:gd name="T52" fmla="*/ 4514849 w 4514850"/>
              <a:gd name="T53" fmla="*/ 9143 h 5048250"/>
              <a:gd name="T54" fmla="*/ 4510277 w 4514850"/>
              <a:gd name="T55" fmla="*/ 9143 h 5048250"/>
              <a:gd name="T56" fmla="*/ 4504943 w 4514850"/>
              <a:gd name="T57" fmla="*/ 4571 h 5048250"/>
              <a:gd name="T58" fmla="*/ 4514849 w 4514850"/>
              <a:gd name="T59" fmla="*/ 5038337 h 5048250"/>
              <a:gd name="T60" fmla="*/ 4510277 w 4514850"/>
              <a:gd name="T61" fmla="*/ 5038337 h 5048250"/>
              <a:gd name="T62" fmla="*/ 4504943 w 4514850"/>
              <a:gd name="T63" fmla="*/ 5043671 h 5048250"/>
              <a:gd name="T64" fmla="*/ 4514849 w 4514850"/>
              <a:gd name="T65" fmla="*/ 5043671 h 5048250"/>
              <a:gd name="T66" fmla="*/ 4514849 w 4514850"/>
              <a:gd name="T67" fmla="*/ 5038337 h 5048250"/>
              <a:gd name="T68" fmla="*/ 9143 w 4514850"/>
              <a:gd name="T69" fmla="*/ 4571 h 5048250"/>
              <a:gd name="T70" fmla="*/ 4571 w 4514850"/>
              <a:gd name="T71" fmla="*/ 9143 h 5048250"/>
              <a:gd name="T72" fmla="*/ 9143 w 4514850"/>
              <a:gd name="T73" fmla="*/ 9143 h 5048250"/>
              <a:gd name="T74" fmla="*/ 9143 w 4514850"/>
              <a:gd name="T75" fmla="*/ 4571 h 5048250"/>
              <a:gd name="T76" fmla="*/ 4504943 w 4514850"/>
              <a:gd name="T77" fmla="*/ 4571 h 5048250"/>
              <a:gd name="T78" fmla="*/ 9143 w 4514850"/>
              <a:gd name="T79" fmla="*/ 4571 h 5048250"/>
              <a:gd name="T80" fmla="*/ 9143 w 4514850"/>
              <a:gd name="T81" fmla="*/ 9143 h 5048250"/>
              <a:gd name="T82" fmla="*/ 4504943 w 4514850"/>
              <a:gd name="T83" fmla="*/ 9143 h 5048250"/>
              <a:gd name="T84" fmla="*/ 4504943 w 4514850"/>
              <a:gd name="T85" fmla="*/ 4571 h 5048250"/>
              <a:gd name="T86" fmla="*/ 4514849 w 4514850"/>
              <a:gd name="T87" fmla="*/ 4571 h 5048250"/>
              <a:gd name="T88" fmla="*/ 4504943 w 4514850"/>
              <a:gd name="T89" fmla="*/ 4571 h 5048250"/>
              <a:gd name="T90" fmla="*/ 4510277 w 4514850"/>
              <a:gd name="T91" fmla="*/ 9143 h 5048250"/>
              <a:gd name="T92" fmla="*/ 4514849 w 4514850"/>
              <a:gd name="T93" fmla="*/ 9143 h 5048250"/>
              <a:gd name="T94" fmla="*/ 4514849 w 4514850"/>
              <a:gd name="T95" fmla="*/ 4571 h 5048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14850" h="5048250">
                <a:moveTo>
                  <a:pt x="4514849" y="0"/>
                </a:moveTo>
                <a:lnTo>
                  <a:pt x="0" y="0"/>
                </a:lnTo>
                <a:lnTo>
                  <a:pt x="0" y="5048249"/>
                </a:lnTo>
                <a:lnTo>
                  <a:pt x="4514849" y="5048249"/>
                </a:lnTo>
                <a:lnTo>
                  <a:pt x="4514849" y="5043671"/>
                </a:lnTo>
                <a:lnTo>
                  <a:pt x="9143" y="5043671"/>
                </a:lnTo>
                <a:lnTo>
                  <a:pt x="4571" y="5038337"/>
                </a:lnTo>
                <a:lnTo>
                  <a:pt x="9143" y="5038337"/>
                </a:lnTo>
                <a:lnTo>
                  <a:pt x="9143" y="9143"/>
                </a:lnTo>
                <a:lnTo>
                  <a:pt x="4571" y="9143"/>
                </a:lnTo>
                <a:lnTo>
                  <a:pt x="9143" y="4571"/>
                </a:lnTo>
                <a:lnTo>
                  <a:pt x="4514849" y="4571"/>
                </a:lnTo>
                <a:lnTo>
                  <a:pt x="4514849" y="0"/>
                </a:lnTo>
                <a:close/>
              </a:path>
              <a:path w="4514850" h="5048250">
                <a:moveTo>
                  <a:pt x="9143" y="5038337"/>
                </a:moveTo>
                <a:lnTo>
                  <a:pt x="4571" y="5038337"/>
                </a:lnTo>
                <a:lnTo>
                  <a:pt x="9143" y="5043671"/>
                </a:lnTo>
                <a:lnTo>
                  <a:pt x="9143" y="5038337"/>
                </a:lnTo>
                <a:close/>
              </a:path>
              <a:path w="4514850" h="5048250">
                <a:moveTo>
                  <a:pt x="4504943" y="5038337"/>
                </a:moveTo>
                <a:lnTo>
                  <a:pt x="9143" y="5038337"/>
                </a:lnTo>
                <a:lnTo>
                  <a:pt x="9143" y="5043671"/>
                </a:lnTo>
                <a:lnTo>
                  <a:pt x="4504943" y="5043671"/>
                </a:lnTo>
                <a:lnTo>
                  <a:pt x="4504943" y="5038337"/>
                </a:lnTo>
                <a:close/>
              </a:path>
              <a:path w="4514850" h="5048250">
                <a:moveTo>
                  <a:pt x="4504943" y="4571"/>
                </a:moveTo>
                <a:lnTo>
                  <a:pt x="4504943" y="5043671"/>
                </a:lnTo>
                <a:lnTo>
                  <a:pt x="4510277" y="5038337"/>
                </a:lnTo>
                <a:lnTo>
                  <a:pt x="4514849" y="5038337"/>
                </a:lnTo>
                <a:lnTo>
                  <a:pt x="4514849" y="9143"/>
                </a:lnTo>
                <a:lnTo>
                  <a:pt x="4510277" y="9143"/>
                </a:lnTo>
                <a:lnTo>
                  <a:pt x="4504943" y="4571"/>
                </a:lnTo>
                <a:close/>
              </a:path>
              <a:path w="4514850" h="5048250">
                <a:moveTo>
                  <a:pt x="4514849" y="5038337"/>
                </a:moveTo>
                <a:lnTo>
                  <a:pt x="4510277" y="5038337"/>
                </a:lnTo>
                <a:lnTo>
                  <a:pt x="4504943" y="5043671"/>
                </a:lnTo>
                <a:lnTo>
                  <a:pt x="4514849" y="5043671"/>
                </a:lnTo>
                <a:lnTo>
                  <a:pt x="4514849" y="5038337"/>
                </a:lnTo>
                <a:close/>
              </a:path>
              <a:path w="4514850" h="5048250">
                <a:moveTo>
                  <a:pt x="9143" y="4571"/>
                </a:moveTo>
                <a:lnTo>
                  <a:pt x="4571" y="9143"/>
                </a:lnTo>
                <a:lnTo>
                  <a:pt x="9143" y="9143"/>
                </a:lnTo>
                <a:lnTo>
                  <a:pt x="9143" y="4571"/>
                </a:lnTo>
                <a:close/>
              </a:path>
              <a:path w="4514850" h="5048250">
                <a:moveTo>
                  <a:pt x="4504943" y="4571"/>
                </a:moveTo>
                <a:lnTo>
                  <a:pt x="9143" y="4571"/>
                </a:lnTo>
                <a:lnTo>
                  <a:pt x="9143" y="9143"/>
                </a:lnTo>
                <a:lnTo>
                  <a:pt x="4504943" y="9143"/>
                </a:lnTo>
                <a:lnTo>
                  <a:pt x="4504943" y="4571"/>
                </a:lnTo>
                <a:close/>
              </a:path>
              <a:path w="4514850" h="5048250">
                <a:moveTo>
                  <a:pt x="4514849" y="4571"/>
                </a:moveTo>
                <a:lnTo>
                  <a:pt x="4504943" y="4571"/>
                </a:lnTo>
                <a:lnTo>
                  <a:pt x="4510277" y="9143"/>
                </a:lnTo>
                <a:lnTo>
                  <a:pt x="4514849" y="9143"/>
                </a:lnTo>
                <a:lnTo>
                  <a:pt x="4514849"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7" name="object 6"/>
          <p:cNvSpPr>
            <a:spLocks noChangeArrowheads="1"/>
          </p:cNvSpPr>
          <p:nvPr/>
        </p:nvSpPr>
        <p:spPr bwMode="auto">
          <a:xfrm>
            <a:off x="4181475" y="3656013"/>
            <a:ext cx="4206949" cy="242321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206806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50704" cy="706090"/>
          </a:xfrm>
        </p:spPr>
        <p:txBody>
          <a:bodyPr>
            <a:normAutofit/>
          </a:bodyPr>
          <a:lstStyle/>
          <a:p>
            <a:pPr algn="l"/>
            <a:r>
              <a:rPr lang="en-IN" sz="2800" dirty="0" smtClean="0"/>
              <a:t>INTRODUCTION:</a:t>
            </a:r>
            <a:endParaRPr lang="en-IN" sz="2800" dirty="0"/>
          </a:p>
        </p:txBody>
      </p:sp>
      <p:sp>
        <p:nvSpPr>
          <p:cNvPr id="3" name="Content Placeholder 2"/>
          <p:cNvSpPr>
            <a:spLocks noGrp="1"/>
          </p:cNvSpPr>
          <p:nvPr>
            <p:ph idx="1"/>
          </p:nvPr>
        </p:nvSpPr>
        <p:spPr>
          <a:xfrm>
            <a:off x="457200" y="1600201"/>
            <a:ext cx="8229600" cy="3989040"/>
          </a:xfrm>
        </p:spPr>
        <p:txBody>
          <a:bodyPr>
            <a:normAutofit lnSpcReduction="10000"/>
          </a:bodyPr>
          <a:lstStyle/>
          <a:p>
            <a:pPr marL="0" indent="0" algn="just">
              <a:buNone/>
            </a:pPr>
            <a:r>
              <a:rPr lang="en-IN" sz="2000" dirty="0" smtClean="0"/>
              <a:t>For any nation, minerals are back bone for economic growth and </a:t>
            </a:r>
            <a:r>
              <a:rPr lang="en-IN" sz="2000" dirty="0" err="1" smtClean="0"/>
              <a:t>india</a:t>
            </a:r>
            <a:r>
              <a:rPr lang="en-IN" sz="2000" dirty="0" smtClean="0"/>
              <a:t> has been eminently and enormously  endowed with this gift of nature. </a:t>
            </a:r>
            <a:r>
              <a:rPr lang="en-IN" sz="2000" dirty="0"/>
              <a:t>E</a:t>
            </a:r>
            <a:r>
              <a:rPr lang="en-IN" sz="2000" dirty="0" smtClean="0"/>
              <a:t>vidences that exploitation of minerals like coal, iron -ore, copper, lead-zinc has been going on in the country from time immemorial. The history of mining goes back thousands of years. It became important in industrial revolution in 19</a:t>
            </a:r>
            <a:r>
              <a:rPr lang="en-IN" sz="2000" baseline="30000" dirty="0" smtClean="0"/>
              <a:t>th</a:t>
            </a:r>
            <a:r>
              <a:rPr lang="en-IN" sz="2000" dirty="0" smtClean="0"/>
              <a:t> and 20</a:t>
            </a:r>
            <a:r>
              <a:rPr lang="en-IN" sz="2000" baseline="30000" dirty="0" smtClean="0"/>
              <a:t>th</a:t>
            </a:r>
            <a:r>
              <a:rPr lang="en-IN" sz="2000" dirty="0" smtClean="0"/>
              <a:t> centuries. The first ever recorded history of mining in </a:t>
            </a:r>
            <a:r>
              <a:rPr lang="en-IN" sz="2000" dirty="0" err="1" smtClean="0"/>
              <a:t>india</a:t>
            </a:r>
            <a:r>
              <a:rPr lang="en-IN" sz="2000" dirty="0" smtClean="0"/>
              <a:t> are permissions granted by East </a:t>
            </a:r>
            <a:r>
              <a:rPr lang="en-IN" sz="2000" dirty="0" err="1" smtClean="0"/>
              <a:t>india</a:t>
            </a:r>
            <a:r>
              <a:rPr lang="en-IN" sz="2000" dirty="0" smtClean="0"/>
              <a:t> company for mining coal in </a:t>
            </a:r>
            <a:r>
              <a:rPr lang="en-IN" sz="2000" dirty="0" err="1" smtClean="0"/>
              <a:t>Raniganj</a:t>
            </a:r>
            <a:r>
              <a:rPr lang="en-IN" sz="2000" dirty="0"/>
              <a:t> </a:t>
            </a:r>
            <a:r>
              <a:rPr lang="en-IN" sz="2000" dirty="0" smtClean="0"/>
              <a:t>before 1774.   </a:t>
            </a:r>
          </a:p>
          <a:p>
            <a:pPr marL="0" indent="0" algn="just">
              <a:buNone/>
            </a:pPr>
            <a:r>
              <a:rPr lang="en-IN" sz="2000" dirty="0" smtClean="0"/>
              <a:t>Mineral extraction is main back bone for  todays technological developments and new technologies , every tool and machine must require to be manufactured and utilized by the means of minerals like </a:t>
            </a:r>
            <a:r>
              <a:rPr lang="en-IN" sz="2000" dirty="0" smtClean="0"/>
              <a:t>commercial</a:t>
            </a:r>
            <a:r>
              <a:rPr lang="en-IN" sz="2000" dirty="0" smtClean="0"/>
              <a:t> </a:t>
            </a:r>
            <a:r>
              <a:rPr lang="en-IN" sz="2000" dirty="0" smtClean="0"/>
              <a:t>(iron , gold ,aluminium ,silver ,bronze ,brass</a:t>
            </a:r>
            <a:r>
              <a:rPr lang="en-IN" sz="2000" dirty="0"/>
              <a:t> </a:t>
            </a:r>
            <a:r>
              <a:rPr lang="en-IN" sz="2000" dirty="0" smtClean="0"/>
              <a:t>all metallic elements .), </a:t>
            </a:r>
            <a:r>
              <a:rPr lang="en-IN" sz="2000" dirty="0" smtClean="0"/>
              <a:t>energy generating</a:t>
            </a:r>
            <a:r>
              <a:rPr lang="en-IN" sz="2000" dirty="0" smtClean="0"/>
              <a:t> </a:t>
            </a:r>
            <a:r>
              <a:rPr lang="en-IN" sz="2000" dirty="0" smtClean="0"/>
              <a:t>(uranium, petroleum , CNG ,coal</a:t>
            </a:r>
            <a:r>
              <a:rPr lang="en-IN" sz="2000" dirty="0"/>
              <a:t>.</a:t>
            </a:r>
            <a:r>
              <a:rPr lang="en-IN" sz="2000" dirty="0" smtClean="0"/>
              <a:t>)                           </a:t>
            </a:r>
            <a:endParaRPr lang="en-IN" sz="2000" dirty="0"/>
          </a:p>
        </p:txBody>
      </p:sp>
    </p:spTree>
    <p:extLst>
      <p:ext uri="{BB962C8B-B14F-4D97-AF65-F5344CB8AC3E}">
        <p14:creationId xmlns:p14="http://schemas.microsoft.com/office/powerpoint/2010/main" val="2621669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3588" y="6305550"/>
            <a:ext cx="223837"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21</a:t>
            </a:r>
            <a:endParaRPr sz="1400">
              <a:latin typeface="Arial"/>
              <a:cs typeface="Arial"/>
            </a:endParaRPr>
          </a:p>
        </p:txBody>
      </p:sp>
      <p:sp>
        <p:nvSpPr>
          <p:cNvPr id="3" name="object 3"/>
          <p:cNvSpPr txBox="1">
            <a:spLocks noGrp="1"/>
          </p:cNvSpPr>
          <p:nvPr>
            <p:ph type="title"/>
          </p:nvPr>
        </p:nvSpPr>
        <p:spPr/>
        <p:txBody>
          <a:bodyPr tIns="90397" rtlCol="0"/>
          <a:lstStyle/>
          <a:p>
            <a:pPr marL="447040" eaLnBrk="1" fontAlgn="auto" hangingPunct="1">
              <a:spcBef>
                <a:spcPts val="0"/>
              </a:spcBef>
              <a:spcAft>
                <a:spcPts val="0"/>
              </a:spcAft>
              <a:defRPr/>
            </a:pPr>
            <a:r>
              <a:rPr sz="3200" spc="-20" dirty="0"/>
              <a:t>Common</a:t>
            </a:r>
            <a:r>
              <a:rPr sz="3200" spc="-75" dirty="0">
                <a:latin typeface="Times New Roman"/>
                <a:cs typeface="Times New Roman"/>
              </a:rPr>
              <a:t> </a:t>
            </a:r>
            <a:r>
              <a:rPr sz="3200" spc="-20" dirty="0"/>
              <a:t>Impact</a:t>
            </a:r>
            <a:r>
              <a:rPr sz="3200" spc="-15" dirty="0"/>
              <a:t>s</a:t>
            </a:r>
            <a:r>
              <a:rPr sz="3200" spc="-65" dirty="0">
                <a:latin typeface="Times New Roman"/>
                <a:cs typeface="Times New Roman"/>
              </a:rPr>
              <a:t> </a:t>
            </a:r>
            <a:r>
              <a:rPr sz="3200" spc="-15" dirty="0"/>
              <a:t>of</a:t>
            </a:r>
            <a:r>
              <a:rPr sz="3200" spc="-70" dirty="0">
                <a:latin typeface="Times New Roman"/>
                <a:cs typeface="Times New Roman"/>
              </a:rPr>
              <a:t> </a:t>
            </a:r>
            <a:r>
              <a:rPr sz="3200" spc="-15" dirty="0"/>
              <a:t>Riverine</a:t>
            </a:r>
            <a:r>
              <a:rPr sz="3200" spc="-75" dirty="0">
                <a:latin typeface="Times New Roman"/>
                <a:cs typeface="Times New Roman"/>
              </a:rPr>
              <a:t> </a:t>
            </a:r>
            <a:r>
              <a:rPr sz="3200" spc="-20" dirty="0"/>
              <a:t>Waste</a:t>
            </a:r>
            <a:r>
              <a:rPr sz="3200" spc="-70" dirty="0">
                <a:latin typeface="Times New Roman"/>
                <a:cs typeface="Times New Roman"/>
              </a:rPr>
              <a:t> </a:t>
            </a:r>
            <a:r>
              <a:rPr sz="3200" spc="-15" dirty="0"/>
              <a:t>Disposal</a:t>
            </a:r>
            <a:endParaRPr sz="3200">
              <a:latin typeface="Times New Roman"/>
              <a:cs typeface="Times New Roman"/>
            </a:endParaRPr>
          </a:p>
        </p:txBody>
      </p:sp>
      <p:sp>
        <p:nvSpPr>
          <p:cNvPr id="22532" name="object 4"/>
          <p:cNvSpPr>
            <a:spLocks noChangeArrowheads="1"/>
          </p:cNvSpPr>
          <p:nvPr/>
        </p:nvSpPr>
        <p:spPr bwMode="auto">
          <a:xfrm>
            <a:off x="228600" y="1674813"/>
            <a:ext cx="3957638" cy="4419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22533" name="object 5"/>
          <p:cNvSpPr>
            <a:spLocks/>
          </p:cNvSpPr>
          <p:nvPr/>
        </p:nvSpPr>
        <p:spPr bwMode="auto">
          <a:xfrm>
            <a:off x="215900" y="1662113"/>
            <a:ext cx="3984625" cy="4445000"/>
          </a:xfrm>
          <a:custGeom>
            <a:avLst/>
            <a:gdLst>
              <a:gd name="T0" fmla="*/ 3982973 w 3983354"/>
              <a:gd name="T1" fmla="*/ 0 h 4445000"/>
              <a:gd name="T2" fmla="*/ 0 w 3983354"/>
              <a:gd name="T3" fmla="*/ 0 h 4445000"/>
              <a:gd name="T4" fmla="*/ 0 w 3983354"/>
              <a:gd name="T5" fmla="*/ 4444745 h 4445000"/>
              <a:gd name="T6" fmla="*/ 3982973 w 3983354"/>
              <a:gd name="T7" fmla="*/ 4444745 h 4445000"/>
              <a:gd name="T8" fmla="*/ 3982973 w 3983354"/>
              <a:gd name="T9" fmla="*/ 4438643 h 4445000"/>
              <a:gd name="T10" fmla="*/ 12191 w 3983354"/>
              <a:gd name="T11" fmla="*/ 4438643 h 4445000"/>
              <a:gd name="T12" fmla="*/ 6095 w 3983354"/>
              <a:gd name="T13" fmla="*/ 4431785 h 4445000"/>
              <a:gd name="T14" fmla="*/ 12191 w 3983354"/>
              <a:gd name="T15" fmla="*/ 4431785 h 4445000"/>
              <a:gd name="T16" fmla="*/ 12191 w 3983354"/>
              <a:gd name="T17" fmla="*/ 12191 h 4445000"/>
              <a:gd name="T18" fmla="*/ 6095 w 3983354"/>
              <a:gd name="T19" fmla="*/ 12191 h 4445000"/>
              <a:gd name="T20" fmla="*/ 12191 w 3983354"/>
              <a:gd name="T21" fmla="*/ 6095 h 4445000"/>
              <a:gd name="T22" fmla="*/ 3982973 w 3983354"/>
              <a:gd name="T23" fmla="*/ 6095 h 4445000"/>
              <a:gd name="T24" fmla="*/ 3982973 w 3983354"/>
              <a:gd name="T25" fmla="*/ 0 h 4445000"/>
              <a:gd name="T26" fmla="*/ 12191 w 3983354"/>
              <a:gd name="T27" fmla="*/ 4431785 h 4445000"/>
              <a:gd name="T28" fmla="*/ 6095 w 3983354"/>
              <a:gd name="T29" fmla="*/ 4431785 h 4445000"/>
              <a:gd name="T30" fmla="*/ 12191 w 3983354"/>
              <a:gd name="T31" fmla="*/ 4438643 h 4445000"/>
              <a:gd name="T32" fmla="*/ 12191 w 3983354"/>
              <a:gd name="T33" fmla="*/ 4431785 h 4445000"/>
              <a:gd name="T34" fmla="*/ 3970016 w 3983354"/>
              <a:gd name="T35" fmla="*/ 4431785 h 4445000"/>
              <a:gd name="T36" fmla="*/ 12191 w 3983354"/>
              <a:gd name="T37" fmla="*/ 4431785 h 4445000"/>
              <a:gd name="T38" fmla="*/ 12191 w 3983354"/>
              <a:gd name="T39" fmla="*/ 4438643 h 4445000"/>
              <a:gd name="T40" fmla="*/ 3970016 w 3983354"/>
              <a:gd name="T41" fmla="*/ 4438643 h 4445000"/>
              <a:gd name="T42" fmla="*/ 3970016 w 3983354"/>
              <a:gd name="T43" fmla="*/ 4431785 h 4445000"/>
              <a:gd name="T44" fmla="*/ 3970016 w 3983354"/>
              <a:gd name="T45" fmla="*/ 6095 h 4445000"/>
              <a:gd name="T46" fmla="*/ 3970016 w 3983354"/>
              <a:gd name="T47" fmla="*/ 4438643 h 4445000"/>
              <a:gd name="T48" fmla="*/ 3976874 w 3983354"/>
              <a:gd name="T49" fmla="*/ 4431785 h 4445000"/>
              <a:gd name="T50" fmla="*/ 3982973 w 3983354"/>
              <a:gd name="T51" fmla="*/ 4431785 h 4445000"/>
              <a:gd name="T52" fmla="*/ 3982973 w 3983354"/>
              <a:gd name="T53" fmla="*/ 12191 h 4445000"/>
              <a:gd name="T54" fmla="*/ 3976874 w 3983354"/>
              <a:gd name="T55" fmla="*/ 12191 h 4445000"/>
              <a:gd name="T56" fmla="*/ 3970016 w 3983354"/>
              <a:gd name="T57" fmla="*/ 6095 h 4445000"/>
              <a:gd name="T58" fmla="*/ 3982973 w 3983354"/>
              <a:gd name="T59" fmla="*/ 4431785 h 4445000"/>
              <a:gd name="T60" fmla="*/ 3976874 w 3983354"/>
              <a:gd name="T61" fmla="*/ 4431785 h 4445000"/>
              <a:gd name="T62" fmla="*/ 3970016 w 3983354"/>
              <a:gd name="T63" fmla="*/ 4438643 h 4445000"/>
              <a:gd name="T64" fmla="*/ 3982973 w 3983354"/>
              <a:gd name="T65" fmla="*/ 4438643 h 4445000"/>
              <a:gd name="T66" fmla="*/ 3982973 w 3983354"/>
              <a:gd name="T67" fmla="*/ 4431785 h 4445000"/>
              <a:gd name="T68" fmla="*/ 12191 w 3983354"/>
              <a:gd name="T69" fmla="*/ 6095 h 4445000"/>
              <a:gd name="T70" fmla="*/ 6095 w 3983354"/>
              <a:gd name="T71" fmla="*/ 12191 h 4445000"/>
              <a:gd name="T72" fmla="*/ 12191 w 3983354"/>
              <a:gd name="T73" fmla="*/ 12191 h 4445000"/>
              <a:gd name="T74" fmla="*/ 12191 w 3983354"/>
              <a:gd name="T75" fmla="*/ 6095 h 4445000"/>
              <a:gd name="T76" fmla="*/ 3970016 w 3983354"/>
              <a:gd name="T77" fmla="*/ 6095 h 4445000"/>
              <a:gd name="T78" fmla="*/ 12191 w 3983354"/>
              <a:gd name="T79" fmla="*/ 6095 h 4445000"/>
              <a:gd name="T80" fmla="*/ 12191 w 3983354"/>
              <a:gd name="T81" fmla="*/ 12191 h 4445000"/>
              <a:gd name="T82" fmla="*/ 3970016 w 3983354"/>
              <a:gd name="T83" fmla="*/ 12191 h 4445000"/>
              <a:gd name="T84" fmla="*/ 3970016 w 3983354"/>
              <a:gd name="T85" fmla="*/ 6095 h 4445000"/>
              <a:gd name="T86" fmla="*/ 3982973 w 3983354"/>
              <a:gd name="T87" fmla="*/ 6095 h 4445000"/>
              <a:gd name="T88" fmla="*/ 3970016 w 3983354"/>
              <a:gd name="T89" fmla="*/ 6095 h 4445000"/>
              <a:gd name="T90" fmla="*/ 3976874 w 3983354"/>
              <a:gd name="T91" fmla="*/ 12191 h 4445000"/>
              <a:gd name="T92" fmla="*/ 3982973 w 3983354"/>
              <a:gd name="T93" fmla="*/ 12191 h 4445000"/>
              <a:gd name="T94" fmla="*/ 3982973 w 3983354"/>
              <a:gd name="T95" fmla="*/ 6095 h 4445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3354" h="4445000">
                <a:moveTo>
                  <a:pt x="3982973" y="0"/>
                </a:moveTo>
                <a:lnTo>
                  <a:pt x="0" y="0"/>
                </a:lnTo>
                <a:lnTo>
                  <a:pt x="0" y="4444745"/>
                </a:lnTo>
                <a:lnTo>
                  <a:pt x="3982973" y="4444745"/>
                </a:lnTo>
                <a:lnTo>
                  <a:pt x="3982973" y="4438643"/>
                </a:lnTo>
                <a:lnTo>
                  <a:pt x="12191" y="4438643"/>
                </a:lnTo>
                <a:lnTo>
                  <a:pt x="6095" y="4431785"/>
                </a:lnTo>
                <a:lnTo>
                  <a:pt x="12191" y="4431785"/>
                </a:lnTo>
                <a:lnTo>
                  <a:pt x="12191" y="12191"/>
                </a:lnTo>
                <a:lnTo>
                  <a:pt x="6095" y="12191"/>
                </a:lnTo>
                <a:lnTo>
                  <a:pt x="12191" y="6095"/>
                </a:lnTo>
                <a:lnTo>
                  <a:pt x="3982973" y="6095"/>
                </a:lnTo>
                <a:lnTo>
                  <a:pt x="3982973" y="0"/>
                </a:lnTo>
                <a:close/>
              </a:path>
              <a:path w="3983354" h="4445000">
                <a:moveTo>
                  <a:pt x="12191" y="4431785"/>
                </a:moveTo>
                <a:lnTo>
                  <a:pt x="6095" y="4431785"/>
                </a:lnTo>
                <a:lnTo>
                  <a:pt x="12191" y="4438643"/>
                </a:lnTo>
                <a:lnTo>
                  <a:pt x="12191" y="4431785"/>
                </a:lnTo>
                <a:close/>
              </a:path>
              <a:path w="3983354" h="4445000">
                <a:moveTo>
                  <a:pt x="3970016" y="4431785"/>
                </a:moveTo>
                <a:lnTo>
                  <a:pt x="12191" y="4431785"/>
                </a:lnTo>
                <a:lnTo>
                  <a:pt x="12191" y="4438643"/>
                </a:lnTo>
                <a:lnTo>
                  <a:pt x="3970016" y="4438643"/>
                </a:lnTo>
                <a:lnTo>
                  <a:pt x="3970016" y="4431785"/>
                </a:lnTo>
                <a:close/>
              </a:path>
              <a:path w="3983354" h="4445000">
                <a:moveTo>
                  <a:pt x="3970016" y="6095"/>
                </a:moveTo>
                <a:lnTo>
                  <a:pt x="3970016" y="4438643"/>
                </a:lnTo>
                <a:lnTo>
                  <a:pt x="3976874" y="4431785"/>
                </a:lnTo>
                <a:lnTo>
                  <a:pt x="3982973" y="4431785"/>
                </a:lnTo>
                <a:lnTo>
                  <a:pt x="3982973" y="12191"/>
                </a:lnTo>
                <a:lnTo>
                  <a:pt x="3976874" y="12191"/>
                </a:lnTo>
                <a:lnTo>
                  <a:pt x="3970016" y="6095"/>
                </a:lnTo>
                <a:close/>
              </a:path>
              <a:path w="3983354" h="4445000">
                <a:moveTo>
                  <a:pt x="3982973" y="4431785"/>
                </a:moveTo>
                <a:lnTo>
                  <a:pt x="3976874" y="4431785"/>
                </a:lnTo>
                <a:lnTo>
                  <a:pt x="3970016" y="4438643"/>
                </a:lnTo>
                <a:lnTo>
                  <a:pt x="3982973" y="4438643"/>
                </a:lnTo>
                <a:lnTo>
                  <a:pt x="3982973" y="4431785"/>
                </a:lnTo>
                <a:close/>
              </a:path>
              <a:path w="3983354" h="4445000">
                <a:moveTo>
                  <a:pt x="12191" y="6095"/>
                </a:moveTo>
                <a:lnTo>
                  <a:pt x="6095" y="12191"/>
                </a:lnTo>
                <a:lnTo>
                  <a:pt x="12191" y="12191"/>
                </a:lnTo>
                <a:lnTo>
                  <a:pt x="12191" y="6095"/>
                </a:lnTo>
                <a:close/>
              </a:path>
              <a:path w="3983354" h="4445000">
                <a:moveTo>
                  <a:pt x="3970016" y="6095"/>
                </a:moveTo>
                <a:lnTo>
                  <a:pt x="12191" y="6095"/>
                </a:lnTo>
                <a:lnTo>
                  <a:pt x="12191" y="12191"/>
                </a:lnTo>
                <a:lnTo>
                  <a:pt x="3970016" y="12191"/>
                </a:lnTo>
                <a:lnTo>
                  <a:pt x="3970016" y="6095"/>
                </a:lnTo>
                <a:close/>
              </a:path>
              <a:path w="3983354" h="4445000">
                <a:moveTo>
                  <a:pt x="3982973" y="6095"/>
                </a:moveTo>
                <a:lnTo>
                  <a:pt x="3970016" y="6095"/>
                </a:lnTo>
                <a:lnTo>
                  <a:pt x="3976874" y="12191"/>
                </a:lnTo>
                <a:lnTo>
                  <a:pt x="3982973" y="12191"/>
                </a:lnTo>
                <a:lnTo>
                  <a:pt x="3982973"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p:cNvSpPr txBox="1">
            <a:spLocks noGrp="1"/>
          </p:cNvSpPr>
          <p:nvPr>
            <p:ph type="body" idx="1"/>
          </p:nvPr>
        </p:nvSpPr>
        <p:spPr/>
        <p:txBody>
          <a:bodyPr>
            <a:normAutofit fontScale="92500" lnSpcReduction="10000"/>
          </a:bodyPr>
          <a:lstStyle/>
          <a:p>
            <a:pPr marL="4460875" indent="-342900" eaLnBrk="1" hangingPunct="1">
              <a:spcBef>
                <a:spcPct val="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Significant</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increase</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in</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river</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sedimentation,</a:t>
            </a:r>
            <a:endParaRPr lang="en-US" altLang="en-US" sz="2400" dirty="0" smtClean="0">
              <a:latin typeface="Arial Narrow" pitchFamily="34" charset="0"/>
              <a:ea typeface="Arial Narrow" pitchFamily="34" charset="0"/>
              <a:cs typeface="Arial Narrow" pitchFamily="34" charset="0"/>
            </a:endParaRPr>
          </a:p>
          <a:p>
            <a:pPr marL="4460875" indent="-342900" eaLnBrk="1" hangingPunct="1">
              <a:spcBef>
                <a:spcPts val="120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Destruction</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of</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river</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biodiversity</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(e.g.</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fish</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species),</a:t>
            </a:r>
            <a:endParaRPr lang="en-US" altLang="en-US" sz="2400" dirty="0" smtClean="0">
              <a:latin typeface="Arial Narrow" pitchFamily="34" charset="0"/>
              <a:ea typeface="Arial Narrow" pitchFamily="34" charset="0"/>
              <a:cs typeface="Arial Narrow" pitchFamily="34" charset="0"/>
            </a:endParaRPr>
          </a:p>
          <a:p>
            <a:pPr marL="4460875" indent="-342900" eaLnBrk="1" hangingPunct="1">
              <a:spcBef>
                <a:spcPts val="120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Destruction</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of</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water</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source</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for</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local</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communities,</a:t>
            </a:r>
            <a:endParaRPr lang="en-US" altLang="en-US" sz="2400" dirty="0" smtClean="0">
              <a:latin typeface="Arial Narrow" pitchFamily="34" charset="0"/>
              <a:ea typeface="Arial Narrow" pitchFamily="34" charset="0"/>
              <a:cs typeface="Arial Narrow" pitchFamily="34" charset="0"/>
            </a:endParaRPr>
          </a:p>
          <a:p>
            <a:pPr marL="4460875" indent="-342900" eaLnBrk="1" hangingPunct="1">
              <a:spcBef>
                <a:spcPts val="120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Loss</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of</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productive</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wildlife</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habitat</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(e.g.</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vegetation</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dieback),</a:t>
            </a:r>
            <a:endParaRPr lang="en-US" altLang="en-US" sz="2400" dirty="0" smtClean="0">
              <a:latin typeface="Arial Narrow" pitchFamily="34" charset="0"/>
              <a:ea typeface="Arial Narrow" pitchFamily="34" charset="0"/>
              <a:cs typeface="Arial Narrow" pitchFamily="34" charset="0"/>
            </a:endParaRPr>
          </a:p>
          <a:p>
            <a:pPr marL="4460875" indent="-342900" eaLnBrk="1" hangingPunct="1">
              <a:spcBef>
                <a:spcPts val="120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Long-term</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impacts</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and</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recovery</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(e.g.</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ARD),</a:t>
            </a:r>
            <a:endParaRPr lang="en-US" altLang="en-US" sz="2400" dirty="0" smtClean="0">
              <a:latin typeface="Arial Narrow" pitchFamily="34" charset="0"/>
              <a:ea typeface="Arial Narrow" pitchFamily="34" charset="0"/>
              <a:cs typeface="Arial Narrow" pitchFamily="34" charset="0"/>
            </a:endParaRPr>
          </a:p>
          <a:p>
            <a:pPr marL="4460875" indent="-342900" eaLnBrk="1" hangingPunct="1">
              <a:spcBef>
                <a:spcPts val="1200"/>
              </a:spcBef>
              <a:buClr>
                <a:srgbClr val="010000"/>
              </a:buClr>
              <a:buFont typeface="Arial Narrow" pitchFamily="34" charset="0"/>
              <a:buChar char="•"/>
              <a:tabLst>
                <a:tab pos="4460875" algn="l"/>
              </a:tabLst>
            </a:pPr>
            <a:r>
              <a:rPr lang="en-US" altLang="en-US" sz="2400" b="0" dirty="0" smtClean="0">
                <a:latin typeface="Arial Narrow" pitchFamily="34" charset="0"/>
                <a:ea typeface="Arial Narrow" pitchFamily="34" charset="0"/>
                <a:cs typeface="Arial Narrow" pitchFamily="34" charset="0"/>
              </a:rPr>
              <a:t>Costly</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to</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address</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through</a:t>
            </a:r>
            <a:r>
              <a:rPr lang="en-US" altLang="en-US" sz="2400" b="0" dirty="0" smtClean="0">
                <a:latin typeface="Times New Roman" pitchFamily="18" charset="0"/>
                <a:cs typeface="Times New Roman" pitchFamily="18" charset="0"/>
              </a:rPr>
              <a:t> </a:t>
            </a:r>
            <a:r>
              <a:rPr lang="en-US" altLang="en-US" sz="2400" b="0" dirty="0" smtClean="0">
                <a:latin typeface="Arial Narrow" pitchFamily="34" charset="0"/>
                <a:ea typeface="Arial Narrow" pitchFamily="34" charset="0"/>
                <a:cs typeface="Arial Narrow" pitchFamily="34" charset="0"/>
              </a:rPr>
              <a:t>remedial</a:t>
            </a:r>
            <a:endParaRPr lang="en-US" altLang="en-US" sz="2400" dirty="0" smtClean="0">
              <a:latin typeface="Arial Narrow" pitchFamily="34" charset="0"/>
              <a:ea typeface="Arial Narrow" pitchFamily="34" charset="0"/>
              <a:cs typeface="Arial Narrow" pitchFamily="34" charset="0"/>
            </a:endParaRPr>
          </a:p>
        </p:txBody>
      </p:sp>
      <p:sp>
        <p:nvSpPr>
          <p:cNvPr id="22536" name="object 8"/>
          <p:cNvSpPr>
            <a:spLocks noChangeArrowheads="1"/>
          </p:cNvSpPr>
          <p:nvPr/>
        </p:nvSpPr>
        <p:spPr bwMode="auto">
          <a:xfrm>
            <a:off x="2667000" y="5713413"/>
            <a:ext cx="1371600" cy="3667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9" name="object 9"/>
          <p:cNvSpPr txBox="1"/>
          <p:nvPr/>
        </p:nvSpPr>
        <p:spPr>
          <a:xfrm>
            <a:off x="2746375" y="5783263"/>
            <a:ext cx="795338" cy="254000"/>
          </a:xfrm>
          <a:prstGeom prst="rect">
            <a:avLst/>
          </a:prstGeom>
        </p:spPr>
        <p:txBody>
          <a:bodyPr lIns="0" tIns="0" rIns="0" bIns="0">
            <a:spAutoFit/>
          </a:bodyPr>
          <a:lstStyle/>
          <a:p>
            <a:pPr marL="12700" fontAlgn="auto">
              <a:spcBef>
                <a:spcPts val="0"/>
              </a:spcBef>
              <a:spcAft>
                <a:spcPts val="0"/>
              </a:spcAft>
              <a:defRPr/>
            </a:pPr>
            <a:r>
              <a:rPr spc="-15" dirty="0">
                <a:latin typeface="Arial"/>
                <a:cs typeface="Arial"/>
              </a:rPr>
              <a:t>Ok</a:t>
            </a:r>
            <a:r>
              <a:rPr spc="10" dirty="0">
                <a:latin typeface="Times New Roman"/>
                <a:cs typeface="Times New Roman"/>
              </a:rPr>
              <a:t> </a:t>
            </a:r>
            <a:r>
              <a:rPr spc="-215" dirty="0">
                <a:latin typeface="Arial"/>
                <a:cs typeface="Arial"/>
              </a:rPr>
              <a:t>T</a:t>
            </a:r>
            <a:r>
              <a:rPr spc="-5" dirty="0">
                <a:latin typeface="Arial"/>
                <a:cs typeface="Arial"/>
              </a:rPr>
              <a:t>edi</a:t>
            </a:r>
            <a:endParaRPr>
              <a:latin typeface="Arial"/>
              <a:cs typeface="Arial"/>
            </a:endParaRPr>
          </a:p>
        </p:txBody>
      </p:sp>
    </p:spTree>
    <p:extLst>
      <p:ext uri="{BB962C8B-B14F-4D97-AF65-F5344CB8AC3E}">
        <p14:creationId xmlns:p14="http://schemas.microsoft.com/office/powerpoint/2010/main" val="3398952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6575" y="1155700"/>
            <a:ext cx="4260850" cy="5353050"/>
          </a:xfrm>
          <a:prstGeom prst="rect">
            <a:avLst/>
          </a:prstGeom>
        </p:spPr>
        <p:txBody>
          <a:bodyPr lIns="0" tIns="0" rIns="0" bIns="0">
            <a:spAutoFit/>
          </a:bodyPr>
          <a:lstStyle>
            <a:lvl1pPr marL="355600" indent="-342900">
              <a:tabLst>
                <a:tab pos="355600" algn="l"/>
              </a:tabLst>
              <a:defRPr>
                <a:solidFill>
                  <a:schemeClr val="tx1"/>
                </a:solidFill>
                <a:latin typeface="Calibri" pitchFamily="34" charset="0"/>
              </a:defRPr>
            </a:lvl1pPr>
            <a:lvl2pPr marL="742950" indent="-28575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Most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obvious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consequence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of</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sedimentation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in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the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river</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system,</a:t>
            </a:r>
          </a:p>
          <a:p>
            <a:pPr>
              <a:spcBef>
                <a:spcPts val="675"/>
              </a:spcBef>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Excess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sedimentation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has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caused</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the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reduction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of</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oxygen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levels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in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the</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roots</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killing</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vegetation,</a:t>
            </a:r>
          </a:p>
          <a:p>
            <a:pPr>
              <a:spcBef>
                <a:spcPts val="675"/>
              </a:spcBef>
              <a:buClr>
                <a:srgbClr val="010000"/>
              </a:buClr>
              <a:buFont typeface="Arial Narrow" pitchFamily="34" charset="0"/>
              <a:buChar char="•"/>
            </a:pPr>
            <a:r>
              <a:rPr lang="en-US" altLang="en-US" sz="2800" dirty="0">
                <a:latin typeface="Arial Narrow" pitchFamily="34" charset="0"/>
                <a:ea typeface="Arial Narrow" pitchFamily="34" charset="0"/>
                <a:cs typeface="Arial Narrow" pitchFamily="34" charset="0"/>
              </a:rPr>
              <a:t>Estimated</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Vegetation</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dieback</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coverage:</a:t>
            </a:r>
          </a:p>
          <a:p>
            <a:pPr>
              <a:spcBef>
                <a:spcPts val="675"/>
              </a:spcBef>
            </a:pPr>
            <a:r>
              <a:rPr lang="en-US" altLang="en-US" sz="2800" dirty="0">
                <a:latin typeface="Arial Narrow" pitchFamily="34" charset="0"/>
                <a:ea typeface="Arial Narrow" pitchFamily="34" charset="0"/>
                <a:cs typeface="Arial Narrow" pitchFamily="34" charset="0"/>
              </a:rPr>
              <a: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1992:</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18</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km</a:t>
            </a:r>
            <a:r>
              <a:rPr lang="en-US" altLang="en-US" sz="2700" baseline="26000" dirty="0">
                <a:latin typeface="Arial Narrow" pitchFamily="34" charset="0"/>
                <a:ea typeface="Arial Narrow" pitchFamily="34" charset="0"/>
                <a:cs typeface="Arial Narrow" pitchFamily="34" charset="0"/>
              </a:rPr>
              <a:t>2</a:t>
            </a:r>
            <a:r>
              <a:rPr lang="en-US" altLang="en-US" sz="2800" dirty="0">
                <a:latin typeface="Arial Narrow" pitchFamily="34" charset="0"/>
                <a:ea typeface="Arial Narrow" pitchFamily="34" charset="0"/>
                <a:cs typeface="Arial Narrow" pitchFamily="34" charset="0"/>
              </a:rPr>
              <a:t>,</a:t>
            </a:r>
          </a:p>
          <a:p>
            <a:pPr>
              <a:spcBef>
                <a:spcPts val="675"/>
              </a:spcBef>
            </a:pPr>
            <a:r>
              <a:rPr lang="en-US" altLang="en-US" sz="2800" dirty="0">
                <a:latin typeface="Arial Narrow" pitchFamily="34" charset="0"/>
                <a:ea typeface="Arial Narrow" pitchFamily="34" charset="0"/>
                <a:cs typeface="Arial Narrow" pitchFamily="34" charset="0"/>
              </a:rPr>
              <a:t>-</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2000:</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480</a:t>
            </a:r>
            <a:r>
              <a:rPr lang="en-US" altLang="en-US" sz="2800" dirty="0">
                <a:latin typeface="Times New Roman" pitchFamily="18" charset="0"/>
                <a:cs typeface="Times New Roman" pitchFamily="18" charset="0"/>
              </a:rPr>
              <a:t> </a:t>
            </a:r>
            <a:r>
              <a:rPr lang="en-US" altLang="en-US" sz="2800" dirty="0">
                <a:latin typeface="Arial Narrow" pitchFamily="34" charset="0"/>
                <a:ea typeface="Arial Narrow" pitchFamily="34" charset="0"/>
                <a:cs typeface="Arial Narrow" pitchFamily="34" charset="0"/>
              </a:rPr>
              <a:t>km</a:t>
            </a:r>
            <a:r>
              <a:rPr lang="en-US" altLang="en-US" sz="2700" baseline="26000" dirty="0">
                <a:latin typeface="Arial Narrow" pitchFamily="34" charset="0"/>
                <a:ea typeface="Arial Narrow" pitchFamily="34" charset="0"/>
                <a:cs typeface="Arial Narrow" pitchFamily="34" charset="0"/>
              </a:rPr>
              <a:t>2</a:t>
            </a:r>
            <a:r>
              <a:rPr lang="en-US" altLang="en-US" sz="2800" dirty="0">
                <a:latin typeface="Arial Narrow" pitchFamily="34" charset="0"/>
                <a:ea typeface="Arial Narrow" pitchFamily="34" charset="0"/>
                <a:cs typeface="Arial Narrow" pitchFamily="34" charset="0"/>
              </a:rPr>
              <a:t>.</a:t>
            </a:r>
          </a:p>
          <a:p>
            <a:pPr algn="r">
              <a:spcBef>
                <a:spcPts val="1150"/>
              </a:spcBef>
            </a:pPr>
            <a:r>
              <a:rPr lang="en-US" altLang="en-US" sz="1400" dirty="0">
                <a:latin typeface="Arial" charset="0"/>
              </a:rPr>
              <a:t>32</a:t>
            </a:r>
          </a:p>
        </p:txBody>
      </p:sp>
      <p:sp>
        <p:nvSpPr>
          <p:cNvPr id="3" name="object 3"/>
          <p:cNvSpPr txBox="1">
            <a:spLocks noGrp="1"/>
          </p:cNvSpPr>
          <p:nvPr>
            <p:ph type="title"/>
          </p:nvPr>
        </p:nvSpPr>
        <p:spPr/>
        <p:txBody>
          <a:bodyPr tIns="136117" rtlCol="0"/>
          <a:lstStyle/>
          <a:p>
            <a:pPr marL="2556510" eaLnBrk="1" fontAlgn="auto" hangingPunct="1">
              <a:spcBef>
                <a:spcPts val="0"/>
              </a:spcBef>
              <a:spcAft>
                <a:spcPts val="0"/>
              </a:spcAft>
              <a:defRPr/>
            </a:pPr>
            <a:r>
              <a:rPr sz="3200" spc="-15" dirty="0"/>
              <a:t>Vegetation</a:t>
            </a:r>
            <a:r>
              <a:rPr sz="3200" spc="-80" dirty="0">
                <a:latin typeface="Times New Roman"/>
                <a:cs typeface="Times New Roman"/>
              </a:rPr>
              <a:t> </a:t>
            </a:r>
            <a:r>
              <a:rPr sz="3200" spc="-20" dirty="0"/>
              <a:t>Dieback…</a:t>
            </a:r>
            <a:endParaRPr sz="3200">
              <a:latin typeface="Times New Roman"/>
              <a:cs typeface="Times New Roman"/>
            </a:endParaRPr>
          </a:p>
        </p:txBody>
      </p:sp>
      <p:sp>
        <p:nvSpPr>
          <p:cNvPr id="33796" name="object 4"/>
          <p:cNvSpPr>
            <a:spLocks noChangeArrowheads="1"/>
          </p:cNvSpPr>
          <p:nvPr/>
        </p:nvSpPr>
        <p:spPr bwMode="auto">
          <a:xfrm>
            <a:off x="231775" y="1371600"/>
            <a:ext cx="4087813" cy="45100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392450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3588" y="6305550"/>
            <a:ext cx="223837"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14</a:t>
            </a:r>
            <a:endParaRPr sz="1400">
              <a:latin typeface="Arial"/>
              <a:cs typeface="Arial"/>
            </a:endParaRPr>
          </a:p>
        </p:txBody>
      </p:sp>
      <p:sp>
        <p:nvSpPr>
          <p:cNvPr id="3" name="object 3"/>
          <p:cNvSpPr txBox="1">
            <a:spLocks noGrp="1"/>
          </p:cNvSpPr>
          <p:nvPr>
            <p:ph type="title"/>
          </p:nvPr>
        </p:nvSpPr>
        <p:spPr/>
        <p:txBody>
          <a:bodyPr tIns="136117" rtlCol="0"/>
          <a:lstStyle/>
          <a:p>
            <a:pPr marL="1205230" eaLnBrk="1" fontAlgn="auto" hangingPunct="1">
              <a:spcBef>
                <a:spcPts val="0"/>
              </a:spcBef>
              <a:spcAft>
                <a:spcPts val="0"/>
              </a:spcAft>
              <a:defRPr/>
            </a:pPr>
            <a:r>
              <a:rPr sz="3200" spc="-20" dirty="0"/>
              <a:t>Mining</a:t>
            </a:r>
            <a:r>
              <a:rPr sz="3200" spc="-100" dirty="0">
                <a:latin typeface="Times New Roman"/>
                <a:cs typeface="Times New Roman"/>
              </a:rPr>
              <a:t> </a:t>
            </a:r>
            <a:r>
              <a:rPr sz="3200" spc="-20" dirty="0"/>
              <a:t>Waste</a:t>
            </a:r>
            <a:r>
              <a:rPr sz="3200" spc="-65" dirty="0">
                <a:latin typeface="Times New Roman"/>
                <a:cs typeface="Times New Roman"/>
              </a:rPr>
              <a:t> </a:t>
            </a:r>
            <a:r>
              <a:rPr sz="3200" spc="-20" dirty="0"/>
              <a:t>Produced</a:t>
            </a:r>
            <a:r>
              <a:rPr sz="3200" spc="-65" dirty="0">
                <a:latin typeface="Times New Roman"/>
                <a:cs typeface="Times New Roman"/>
              </a:rPr>
              <a:t> </a:t>
            </a:r>
            <a:r>
              <a:rPr sz="3200" spc="-20" dirty="0"/>
              <a:t>Depends</a:t>
            </a:r>
            <a:r>
              <a:rPr sz="3200" spc="-70" dirty="0">
                <a:latin typeface="Times New Roman"/>
                <a:cs typeface="Times New Roman"/>
              </a:rPr>
              <a:t> </a:t>
            </a:r>
            <a:r>
              <a:rPr sz="3200" spc="-20" dirty="0"/>
              <a:t>on…</a:t>
            </a:r>
            <a:endParaRPr sz="3200">
              <a:latin typeface="Times New Roman"/>
              <a:cs typeface="Times New Roman"/>
            </a:endParaRPr>
          </a:p>
        </p:txBody>
      </p:sp>
      <p:sp>
        <p:nvSpPr>
          <p:cNvPr id="15364" name="object 4"/>
          <p:cNvSpPr>
            <a:spLocks noChangeArrowheads="1"/>
          </p:cNvSpPr>
          <p:nvPr/>
        </p:nvSpPr>
        <p:spPr bwMode="auto">
          <a:xfrm>
            <a:off x="304800" y="1065213"/>
            <a:ext cx="2590800" cy="2971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5365" name="object 5"/>
          <p:cNvSpPr>
            <a:spLocks/>
          </p:cNvSpPr>
          <p:nvPr/>
        </p:nvSpPr>
        <p:spPr bwMode="auto">
          <a:xfrm>
            <a:off x="292100" y="1052513"/>
            <a:ext cx="2616200" cy="2997200"/>
          </a:xfrm>
          <a:custGeom>
            <a:avLst/>
            <a:gdLst>
              <a:gd name="T0" fmla="*/ 2615945 w 2616200"/>
              <a:gd name="T1" fmla="*/ 0 h 2997200"/>
              <a:gd name="T2" fmla="*/ 0 w 2616200"/>
              <a:gd name="T3" fmla="*/ 0 h 2997200"/>
              <a:gd name="T4" fmla="*/ 0 w 2616200"/>
              <a:gd name="T5" fmla="*/ 2996945 h 2997200"/>
              <a:gd name="T6" fmla="*/ 2615945 w 2616200"/>
              <a:gd name="T7" fmla="*/ 2996945 h 2997200"/>
              <a:gd name="T8" fmla="*/ 2615945 w 2616200"/>
              <a:gd name="T9" fmla="*/ 2990849 h 2997200"/>
              <a:gd name="T10" fmla="*/ 12191 w 2616200"/>
              <a:gd name="T11" fmla="*/ 2990849 h 2997200"/>
              <a:gd name="T12" fmla="*/ 6095 w 2616200"/>
              <a:gd name="T13" fmla="*/ 2983991 h 2997200"/>
              <a:gd name="T14" fmla="*/ 12191 w 2616200"/>
              <a:gd name="T15" fmla="*/ 2983991 h 2997200"/>
              <a:gd name="T16" fmla="*/ 12191 w 2616200"/>
              <a:gd name="T17" fmla="*/ 12191 h 2997200"/>
              <a:gd name="T18" fmla="*/ 6095 w 2616200"/>
              <a:gd name="T19" fmla="*/ 12191 h 2997200"/>
              <a:gd name="T20" fmla="*/ 12191 w 2616200"/>
              <a:gd name="T21" fmla="*/ 6095 h 2997200"/>
              <a:gd name="T22" fmla="*/ 2615945 w 2616200"/>
              <a:gd name="T23" fmla="*/ 6095 h 2997200"/>
              <a:gd name="T24" fmla="*/ 2615945 w 2616200"/>
              <a:gd name="T25" fmla="*/ 0 h 2997200"/>
              <a:gd name="T26" fmla="*/ 12191 w 2616200"/>
              <a:gd name="T27" fmla="*/ 2983991 h 2997200"/>
              <a:gd name="T28" fmla="*/ 6095 w 2616200"/>
              <a:gd name="T29" fmla="*/ 2983991 h 2997200"/>
              <a:gd name="T30" fmla="*/ 12191 w 2616200"/>
              <a:gd name="T31" fmla="*/ 2990849 h 2997200"/>
              <a:gd name="T32" fmla="*/ 12191 w 2616200"/>
              <a:gd name="T33" fmla="*/ 2983991 h 2997200"/>
              <a:gd name="T34" fmla="*/ 2602988 w 2616200"/>
              <a:gd name="T35" fmla="*/ 2983991 h 2997200"/>
              <a:gd name="T36" fmla="*/ 12191 w 2616200"/>
              <a:gd name="T37" fmla="*/ 2983991 h 2997200"/>
              <a:gd name="T38" fmla="*/ 12191 w 2616200"/>
              <a:gd name="T39" fmla="*/ 2990849 h 2997200"/>
              <a:gd name="T40" fmla="*/ 2602988 w 2616200"/>
              <a:gd name="T41" fmla="*/ 2990849 h 2997200"/>
              <a:gd name="T42" fmla="*/ 2602988 w 2616200"/>
              <a:gd name="T43" fmla="*/ 2983991 h 2997200"/>
              <a:gd name="T44" fmla="*/ 2602988 w 2616200"/>
              <a:gd name="T45" fmla="*/ 6095 h 2997200"/>
              <a:gd name="T46" fmla="*/ 2602988 w 2616200"/>
              <a:gd name="T47" fmla="*/ 2990849 h 2997200"/>
              <a:gd name="T48" fmla="*/ 2609846 w 2616200"/>
              <a:gd name="T49" fmla="*/ 2983991 h 2997200"/>
              <a:gd name="T50" fmla="*/ 2615945 w 2616200"/>
              <a:gd name="T51" fmla="*/ 2983991 h 2997200"/>
              <a:gd name="T52" fmla="*/ 2615945 w 2616200"/>
              <a:gd name="T53" fmla="*/ 12191 h 2997200"/>
              <a:gd name="T54" fmla="*/ 2609846 w 2616200"/>
              <a:gd name="T55" fmla="*/ 12191 h 2997200"/>
              <a:gd name="T56" fmla="*/ 2602988 w 2616200"/>
              <a:gd name="T57" fmla="*/ 6095 h 2997200"/>
              <a:gd name="T58" fmla="*/ 2615945 w 2616200"/>
              <a:gd name="T59" fmla="*/ 2983991 h 2997200"/>
              <a:gd name="T60" fmla="*/ 2609846 w 2616200"/>
              <a:gd name="T61" fmla="*/ 2983991 h 2997200"/>
              <a:gd name="T62" fmla="*/ 2602988 w 2616200"/>
              <a:gd name="T63" fmla="*/ 2990849 h 2997200"/>
              <a:gd name="T64" fmla="*/ 2615945 w 2616200"/>
              <a:gd name="T65" fmla="*/ 2990849 h 2997200"/>
              <a:gd name="T66" fmla="*/ 2615945 w 2616200"/>
              <a:gd name="T67" fmla="*/ 2983991 h 2997200"/>
              <a:gd name="T68" fmla="*/ 12191 w 2616200"/>
              <a:gd name="T69" fmla="*/ 6095 h 2997200"/>
              <a:gd name="T70" fmla="*/ 6095 w 2616200"/>
              <a:gd name="T71" fmla="*/ 12191 h 2997200"/>
              <a:gd name="T72" fmla="*/ 12191 w 2616200"/>
              <a:gd name="T73" fmla="*/ 12191 h 2997200"/>
              <a:gd name="T74" fmla="*/ 12191 w 2616200"/>
              <a:gd name="T75" fmla="*/ 6095 h 2997200"/>
              <a:gd name="T76" fmla="*/ 2602988 w 2616200"/>
              <a:gd name="T77" fmla="*/ 6095 h 2997200"/>
              <a:gd name="T78" fmla="*/ 12191 w 2616200"/>
              <a:gd name="T79" fmla="*/ 6095 h 2997200"/>
              <a:gd name="T80" fmla="*/ 12191 w 2616200"/>
              <a:gd name="T81" fmla="*/ 12191 h 2997200"/>
              <a:gd name="T82" fmla="*/ 2602988 w 2616200"/>
              <a:gd name="T83" fmla="*/ 12191 h 2997200"/>
              <a:gd name="T84" fmla="*/ 2602988 w 2616200"/>
              <a:gd name="T85" fmla="*/ 6095 h 2997200"/>
              <a:gd name="T86" fmla="*/ 2615945 w 2616200"/>
              <a:gd name="T87" fmla="*/ 6095 h 2997200"/>
              <a:gd name="T88" fmla="*/ 2602988 w 2616200"/>
              <a:gd name="T89" fmla="*/ 6095 h 2997200"/>
              <a:gd name="T90" fmla="*/ 2609846 w 2616200"/>
              <a:gd name="T91" fmla="*/ 12191 h 2997200"/>
              <a:gd name="T92" fmla="*/ 2615945 w 2616200"/>
              <a:gd name="T93" fmla="*/ 12191 h 2997200"/>
              <a:gd name="T94" fmla="*/ 2615945 w 2616200"/>
              <a:gd name="T95" fmla="*/ 6095 h 299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16200" h="2997200">
                <a:moveTo>
                  <a:pt x="2615945" y="0"/>
                </a:moveTo>
                <a:lnTo>
                  <a:pt x="0" y="0"/>
                </a:lnTo>
                <a:lnTo>
                  <a:pt x="0" y="2996945"/>
                </a:lnTo>
                <a:lnTo>
                  <a:pt x="2615945" y="2996945"/>
                </a:lnTo>
                <a:lnTo>
                  <a:pt x="2615945" y="2990849"/>
                </a:lnTo>
                <a:lnTo>
                  <a:pt x="12191" y="2990849"/>
                </a:lnTo>
                <a:lnTo>
                  <a:pt x="6095" y="2983991"/>
                </a:lnTo>
                <a:lnTo>
                  <a:pt x="12191" y="2983991"/>
                </a:lnTo>
                <a:lnTo>
                  <a:pt x="12191" y="12191"/>
                </a:lnTo>
                <a:lnTo>
                  <a:pt x="6095" y="12191"/>
                </a:lnTo>
                <a:lnTo>
                  <a:pt x="12191" y="6095"/>
                </a:lnTo>
                <a:lnTo>
                  <a:pt x="2615945" y="6095"/>
                </a:lnTo>
                <a:lnTo>
                  <a:pt x="2615945" y="0"/>
                </a:lnTo>
                <a:close/>
              </a:path>
              <a:path w="2616200" h="2997200">
                <a:moveTo>
                  <a:pt x="12191" y="2983991"/>
                </a:moveTo>
                <a:lnTo>
                  <a:pt x="6095" y="2983991"/>
                </a:lnTo>
                <a:lnTo>
                  <a:pt x="12191" y="2990849"/>
                </a:lnTo>
                <a:lnTo>
                  <a:pt x="12191" y="2983991"/>
                </a:lnTo>
                <a:close/>
              </a:path>
              <a:path w="2616200" h="2997200">
                <a:moveTo>
                  <a:pt x="2602988" y="2983991"/>
                </a:moveTo>
                <a:lnTo>
                  <a:pt x="12191" y="2983991"/>
                </a:lnTo>
                <a:lnTo>
                  <a:pt x="12191" y="2990849"/>
                </a:lnTo>
                <a:lnTo>
                  <a:pt x="2602988" y="2990849"/>
                </a:lnTo>
                <a:lnTo>
                  <a:pt x="2602988" y="2983991"/>
                </a:lnTo>
                <a:close/>
              </a:path>
              <a:path w="2616200" h="2997200">
                <a:moveTo>
                  <a:pt x="2602988" y="6095"/>
                </a:moveTo>
                <a:lnTo>
                  <a:pt x="2602988" y="2990849"/>
                </a:lnTo>
                <a:lnTo>
                  <a:pt x="2609846" y="2983991"/>
                </a:lnTo>
                <a:lnTo>
                  <a:pt x="2615945" y="2983991"/>
                </a:lnTo>
                <a:lnTo>
                  <a:pt x="2615945" y="12191"/>
                </a:lnTo>
                <a:lnTo>
                  <a:pt x="2609846" y="12191"/>
                </a:lnTo>
                <a:lnTo>
                  <a:pt x="2602988" y="6095"/>
                </a:lnTo>
                <a:close/>
              </a:path>
              <a:path w="2616200" h="2997200">
                <a:moveTo>
                  <a:pt x="2615945" y="2983991"/>
                </a:moveTo>
                <a:lnTo>
                  <a:pt x="2609846" y="2983991"/>
                </a:lnTo>
                <a:lnTo>
                  <a:pt x="2602988" y="2990849"/>
                </a:lnTo>
                <a:lnTo>
                  <a:pt x="2615945" y="2990849"/>
                </a:lnTo>
                <a:lnTo>
                  <a:pt x="2615945" y="2983991"/>
                </a:lnTo>
                <a:close/>
              </a:path>
              <a:path w="2616200" h="2997200">
                <a:moveTo>
                  <a:pt x="12191" y="6095"/>
                </a:moveTo>
                <a:lnTo>
                  <a:pt x="6095" y="12191"/>
                </a:lnTo>
                <a:lnTo>
                  <a:pt x="12191" y="12191"/>
                </a:lnTo>
                <a:lnTo>
                  <a:pt x="12191" y="6095"/>
                </a:lnTo>
                <a:close/>
              </a:path>
              <a:path w="2616200" h="2997200">
                <a:moveTo>
                  <a:pt x="2602988" y="6095"/>
                </a:moveTo>
                <a:lnTo>
                  <a:pt x="12191" y="6095"/>
                </a:lnTo>
                <a:lnTo>
                  <a:pt x="12191" y="12191"/>
                </a:lnTo>
                <a:lnTo>
                  <a:pt x="2602988" y="12191"/>
                </a:lnTo>
                <a:lnTo>
                  <a:pt x="2602988" y="6095"/>
                </a:lnTo>
                <a:close/>
              </a:path>
              <a:path w="2616200" h="2997200">
                <a:moveTo>
                  <a:pt x="2615945" y="6095"/>
                </a:moveTo>
                <a:lnTo>
                  <a:pt x="2602988" y="6095"/>
                </a:lnTo>
                <a:lnTo>
                  <a:pt x="2609846" y="12191"/>
                </a:lnTo>
                <a:lnTo>
                  <a:pt x="2615945" y="12191"/>
                </a:lnTo>
                <a:lnTo>
                  <a:pt x="2615945" y="60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6" name="object 6"/>
          <p:cNvSpPr txBox="1">
            <a:spLocks noGrp="1"/>
          </p:cNvSpPr>
          <p:nvPr>
            <p:ph sz="half" idx="4294967295"/>
          </p:nvPr>
        </p:nvSpPr>
        <p:spPr>
          <a:xfrm>
            <a:off x="4575175" y="1308100"/>
            <a:ext cx="4013200" cy="4135438"/>
          </a:xfrm>
          <a:prstGeom prst="rect">
            <a:avLst/>
          </a:prstGeom>
        </p:spPr>
        <p:txBody>
          <a:bodyPr/>
          <a:lstStyle/>
          <a:p>
            <a:pPr marL="355600" indent="-342900" eaLnBrk="1" hangingPunct="1">
              <a:spcBef>
                <a:spcPct val="0"/>
              </a:spcBef>
              <a:buClr>
                <a:srgbClr val="010000"/>
              </a:buClr>
              <a:buFont typeface="Arial Narrow" pitchFamily="34" charset="0"/>
              <a:buChar char="•"/>
              <a:tabLst>
                <a:tab pos="355600" algn="l"/>
              </a:tabLst>
            </a:pPr>
            <a:r>
              <a:rPr lang="en-US" altLang="en-US" sz="2400" dirty="0" smtClean="0">
                <a:latin typeface="Arial Narrow" pitchFamily="34" charset="0"/>
                <a:ea typeface="Arial Narrow" pitchFamily="34" charset="0"/>
                <a:cs typeface="Arial Narrow" pitchFamily="34" charset="0"/>
              </a:rPr>
              <a:t>Geological</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characteristics</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of</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the</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orebody,</a:t>
            </a:r>
          </a:p>
          <a:p>
            <a:pPr marL="355600" indent="-342900" eaLnBrk="1" hangingPunct="1">
              <a:spcBef>
                <a:spcPts val="50"/>
              </a:spcBef>
              <a:buClr>
                <a:srgbClr val="010000"/>
              </a:buClr>
              <a:buFont typeface="Arial Narrow" pitchFamily="34" charset="0"/>
              <a:buChar char="•"/>
              <a:tabLst>
                <a:tab pos="355600" algn="l"/>
              </a:tabLst>
            </a:pPr>
            <a:endParaRPr lang="en-US" altLang="en-US" dirty="0" smtClean="0">
              <a:latin typeface="Times New Roman" pitchFamily="18" charset="0"/>
              <a:cs typeface="Times New Roman" pitchFamily="18" charset="0"/>
            </a:endParaRPr>
          </a:p>
          <a:p>
            <a:pPr marL="355600" indent="-342900" eaLnBrk="1" hangingPunct="1">
              <a:spcBef>
                <a:spcPct val="0"/>
              </a:spcBef>
              <a:buClr>
                <a:srgbClr val="010000"/>
              </a:buClr>
              <a:buFont typeface="Arial Narrow" pitchFamily="34" charset="0"/>
              <a:buChar char="•"/>
              <a:tabLst>
                <a:tab pos="355600" algn="l"/>
              </a:tabLst>
            </a:pPr>
            <a:r>
              <a:rPr lang="en-US" altLang="en-US" sz="2400" dirty="0" smtClean="0">
                <a:latin typeface="Arial Narrow" pitchFamily="34" charset="0"/>
                <a:ea typeface="Arial Narrow" pitchFamily="34" charset="0"/>
                <a:cs typeface="Arial Narrow" pitchFamily="34" charset="0"/>
              </a:rPr>
              <a:t>Type</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of</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mining</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(underground</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vs</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open</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pit),</a:t>
            </a:r>
          </a:p>
          <a:p>
            <a:pPr marL="355600" indent="-342900" eaLnBrk="1" hangingPunct="1">
              <a:spcBef>
                <a:spcPts val="50"/>
              </a:spcBef>
              <a:buClr>
                <a:srgbClr val="010000"/>
              </a:buClr>
              <a:buFont typeface="Arial Narrow" pitchFamily="34" charset="0"/>
              <a:buChar char="•"/>
              <a:tabLst>
                <a:tab pos="355600" algn="l"/>
              </a:tabLst>
            </a:pPr>
            <a:endParaRPr lang="en-US" altLang="en-US" dirty="0" smtClean="0">
              <a:latin typeface="Times New Roman" pitchFamily="18" charset="0"/>
              <a:cs typeface="Times New Roman" pitchFamily="18" charset="0"/>
            </a:endParaRPr>
          </a:p>
          <a:p>
            <a:pPr marL="355600" indent="-342900" eaLnBrk="1" hangingPunct="1">
              <a:spcBef>
                <a:spcPct val="0"/>
              </a:spcBef>
              <a:buClr>
                <a:srgbClr val="010000"/>
              </a:buClr>
              <a:buFont typeface="Arial Narrow" pitchFamily="34" charset="0"/>
              <a:buChar char="•"/>
              <a:tabLst>
                <a:tab pos="355600" algn="l"/>
              </a:tabLst>
            </a:pPr>
            <a:r>
              <a:rPr lang="en-US" altLang="en-US" sz="2400" dirty="0" smtClean="0">
                <a:latin typeface="Arial Narrow" pitchFamily="34" charset="0"/>
                <a:ea typeface="Arial Narrow" pitchFamily="34" charset="0"/>
                <a:cs typeface="Arial Narrow" pitchFamily="34" charset="0"/>
              </a:rPr>
              <a:t>Minerals</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being</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mined</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(chemistry</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of</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the</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orebody</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and</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host</a:t>
            </a:r>
            <a:r>
              <a:rPr lang="en-US" altLang="en-US" sz="2400" dirty="0" smtClean="0">
                <a:latin typeface="Times New Roman" pitchFamily="18" charset="0"/>
                <a:cs typeface="Times New Roman" pitchFamily="18" charset="0"/>
              </a:rPr>
              <a:t> </a:t>
            </a:r>
            <a:r>
              <a:rPr lang="en-US" altLang="en-US" sz="2400" dirty="0" smtClean="0">
                <a:latin typeface="Arial Narrow" pitchFamily="34" charset="0"/>
                <a:ea typeface="Arial Narrow" pitchFamily="34" charset="0"/>
                <a:cs typeface="Arial Narrow" pitchFamily="34" charset="0"/>
              </a:rPr>
              <a:t>rocks),</a:t>
            </a:r>
          </a:p>
        </p:txBody>
      </p:sp>
      <p:sp>
        <p:nvSpPr>
          <p:cNvPr id="7" name="object 7"/>
          <p:cNvSpPr txBox="1"/>
          <p:nvPr/>
        </p:nvSpPr>
        <p:spPr>
          <a:xfrm>
            <a:off x="4716016" y="5243512"/>
            <a:ext cx="2782888" cy="382588"/>
          </a:xfrm>
          <a:prstGeom prst="rect">
            <a:avLst/>
          </a:prstGeom>
        </p:spPr>
        <p:txBody>
          <a:bodyPr lIns="0" tIns="0" rIns="0" bIns="0">
            <a:spAutoFit/>
          </a:bodyPr>
          <a:lstStyle/>
          <a:p>
            <a:pPr marL="355600" indent="-342900" fontAlgn="auto">
              <a:spcBef>
                <a:spcPts val="0"/>
              </a:spcBef>
              <a:spcAft>
                <a:spcPts val="0"/>
              </a:spcAft>
              <a:buClr>
                <a:srgbClr val="010000"/>
              </a:buClr>
              <a:buFont typeface="Arial Narrow"/>
              <a:buChar char="•"/>
              <a:tabLst>
                <a:tab pos="356235" algn="l"/>
              </a:tabLst>
              <a:defRPr/>
            </a:pPr>
            <a:r>
              <a:rPr sz="2400" dirty="0">
                <a:latin typeface="Arial Narrow"/>
                <a:cs typeface="Arial Narrow"/>
              </a:rPr>
              <a:t>Size</a:t>
            </a:r>
            <a:r>
              <a:rPr sz="2400" spc="-70" dirty="0">
                <a:latin typeface="Times New Roman"/>
                <a:cs typeface="Times New Roman"/>
              </a:rPr>
              <a:t> </a:t>
            </a:r>
            <a:r>
              <a:rPr sz="2400" spc="-5" dirty="0">
                <a:latin typeface="Arial Narrow"/>
                <a:cs typeface="Arial Narrow"/>
              </a:rPr>
              <a:t>o</a:t>
            </a:r>
            <a:r>
              <a:rPr sz="2400" dirty="0">
                <a:latin typeface="Arial Narrow"/>
                <a:cs typeface="Arial Narrow"/>
              </a:rPr>
              <a:t>f</a:t>
            </a:r>
            <a:r>
              <a:rPr sz="2400" spc="-65" dirty="0">
                <a:latin typeface="Times New Roman"/>
                <a:cs typeface="Times New Roman"/>
              </a:rPr>
              <a:t> </a:t>
            </a:r>
            <a:r>
              <a:rPr sz="2400" spc="-5" dirty="0">
                <a:latin typeface="Arial Narrow"/>
                <a:cs typeface="Arial Narrow"/>
              </a:rPr>
              <a:t>production.</a:t>
            </a:r>
            <a:endParaRPr sz="2400" dirty="0">
              <a:latin typeface="Arial Narrow"/>
              <a:cs typeface="Arial Narrow"/>
            </a:endParaRPr>
          </a:p>
        </p:txBody>
      </p:sp>
      <p:sp>
        <p:nvSpPr>
          <p:cNvPr id="15368" name="object 8"/>
          <p:cNvSpPr>
            <a:spLocks noChangeArrowheads="1"/>
          </p:cNvSpPr>
          <p:nvPr/>
        </p:nvSpPr>
        <p:spPr bwMode="auto">
          <a:xfrm>
            <a:off x="762000" y="1293813"/>
            <a:ext cx="1828800" cy="3667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9" name="object 9"/>
          <p:cNvSpPr txBox="1"/>
          <p:nvPr/>
        </p:nvSpPr>
        <p:spPr>
          <a:xfrm>
            <a:off x="841375" y="1363663"/>
            <a:ext cx="1508125" cy="254000"/>
          </a:xfrm>
          <a:prstGeom prst="rect">
            <a:avLst/>
          </a:prstGeom>
        </p:spPr>
        <p:txBody>
          <a:bodyPr lIns="0" tIns="0" rIns="0" bIns="0">
            <a:spAutoFit/>
          </a:bodyPr>
          <a:lstStyle/>
          <a:p>
            <a:pPr marL="12700" fontAlgn="auto">
              <a:spcBef>
                <a:spcPts val="0"/>
              </a:spcBef>
              <a:spcAft>
                <a:spcPts val="0"/>
              </a:spcAft>
              <a:defRPr/>
            </a:pPr>
            <a:r>
              <a:rPr spc="-5" dirty="0">
                <a:solidFill>
                  <a:srgbClr val="FFFF00"/>
                </a:solidFill>
                <a:latin typeface="Arial"/>
                <a:cs typeface="Arial"/>
              </a:rPr>
              <a:t>Gol</a:t>
            </a:r>
            <a:r>
              <a:rPr dirty="0">
                <a:solidFill>
                  <a:srgbClr val="FFFF00"/>
                </a:solidFill>
                <a:latin typeface="Arial"/>
                <a:cs typeface="Arial"/>
              </a:rPr>
              <a:t>d</a:t>
            </a:r>
            <a:r>
              <a:rPr spc="35" dirty="0">
                <a:solidFill>
                  <a:srgbClr val="FFFF00"/>
                </a:solidFill>
                <a:latin typeface="Times New Roman"/>
                <a:cs typeface="Times New Roman"/>
              </a:rPr>
              <a:t> </a:t>
            </a:r>
            <a:r>
              <a:rPr spc="-5" dirty="0">
                <a:solidFill>
                  <a:srgbClr val="FFFF00"/>
                </a:solidFill>
                <a:latin typeface="Arial"/>
                <a:cs typeface="Arial"/>
              </a:rPr>
              <a:t>Ridge</a:t>
            </a:r>
            <a:r>
              <a:rPr dirty="0">
                <a:solidFill>
                  <a:srgbClr val="FFFF00"/>
                </a:solidFill>
                <a:latin typeface="Arial"/>
                <a:cs typeface="Arial"/>
              </a:rPr>
              <a:t>,</a:t>
            </a:r>
            <a:r>
              <a:rPr spc="40" dirty="0">
                <a:solidFill>
                  <a:srgbClr val="FFFF00"/>
                </a:solidFill>
                <a:latin typeface="Times New Roman"/>
                <a:cs typeface="Times New Roman"/>
              </a:rPr>
              <a:t> </a:t>
            </a:r>
            <a:r>
              <a:rPr spc="-15" dirty="0">
                <a:solidFill>
                  <a:srgbClr val="FFFF00"/>
                </a:solidFill>
                <a:latin typeface="Arial"/>
                <a:cs typeface="Arial"/>
              </a:rPr>
              <a:t>SI</a:t>
            </a:r>
            <a:endParaRPr>
              <a:latin typeface="Arial"/>
              <a:cs typeface="Arial"/>
            </a:endParaRPr>
          </a:p>
        </p:txBody>
      </p:sp>
      <p:sp>
        <p:nvSpPr>
          <p:cNvPr id="15370" name="object 10"/>
          <p:cNvSpPr>
            <a:spLocks noChangeArrowheads="1"/>
          </p:cNvSpPr>
          <p:nvPr/>
        </p:nvSpPr>
        <p:spPr bwMode="auto">
          <a:xfrm>
            <a:off x="228600" y="4265613"/>
            <a:ext cx="3810000" cy="23383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386935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3588" y="6305550"/>
            <a:ext cx="223837"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16</a:t>
            </a:r>
            <a:endParaRPr sz="1400">
              <a:latin typeface="Arial"/>
              <a:cs typeface="Arial"/>
            </a:endParaRPr>
          </a:p>
        </p:txBody>
      </p:sp>
      <p:sp>
        <p:nvSpPr>
          <p:cNvPr id="3" name="object 3"/>
          <p:cNvSpPr txBox="1">
            <a:spLocks noGrp="1"/>
          </p:cNvSpPr>
          <p:nvPr>
            <p:ph type="title"/>
          </p:nvPr>
        </p:nvSpPr>
        <p:spPr>
          <a:xfrm>
            <a:off x="642122" y="238655"/>
            <a:ext cx="8291264" cy="721783"/>
          </a:xfrm>
        </p:spPr>
        <p:txBody>
          <a:bodyPr rtlCol="0"/>
          <a:lstStyle/>
          <a:p>
            <a:pPr marL="1951989" eaLnBrk="1" fontAlgn="auto" hangingPunct="1">
              <a:spcBef>
                <a:spcPts val="0"/>
              </a:spcBef>
              <a:spcAft>
                <a:spcPts val="0"/>
              </a:spcAft>
              <a:defRPr/>
            </a:pPr>
            <a:r>
              <a:rPr sz="3200" spc="-20" dirty="0"/>
              <a:t>Waste</a:t>
            </a:r>
            <a:r>
              <a:rPr sz="3200" spc="-65" dirty="0">
                <a:latin typeface="Times New Roman"/>
                <a:cs typeface="Times New Roman"/>
              </a:rPr>
              <a:t> </a:t>
            </a:r>
            <a:r>
              <a:rPr sz="3200" spc="-20" dirty="0"/>
              <a:t>Rock</a:t>
            </a:r>
            <a:r>
              <a:rPr sz="3200" spc="-70" dirty="0">
                <a:latin typeface="Times New Roman"/>
                <a:cs typeface="Times New Roman"/>
              </a:rPr>
              <a:t> </a:t>
            </a:r>
            <a:r>
              <a:rPr sz="3200" spc="-15" dirty="0"/>
              <a:t>Characterisation</a:t>
            </a:r>
            <a:endParaRPr sz="3200" dirty="0">
              <a:latin typeface="Times New Roman"/>
              <a:cs typeface="Times New Roman"/>
            </a:endParaRPr>
          </a:p>
        </p:txBody>
      </p:sp>
      <p:sp>
        <p:nvSpPr>
          <p:cNvPr id="4" name="object 4"/>
          <p:cNvSpPr txBox="1"/>
          <p:nvPr/>
        </p:nvSpPr>
        <p:spPr>
          <a:xfrm>
            <a:off x="4727575" y="960438"/>
            <a:ext cx="3446463" cy="307777"/>
          </a:xfrm>
          <a:prstGeom prst="rect">
            <a:avLst/>
          </a:prstGeom>
        </p:spPr>
        <p:txBody>
          <a:bodyPr lIns="0" tIns="0" rIns="0" bIns="0">
            <a:spAutoFit/>
          </a:bodyPr>
          <a:lstStyle/>
          <a:p>
            <a:pPr marL="355600" indent="-342900" fontAlgn="auto">
              <a:spcBef>
                <a:spcPts val="0"/>
              </a:spcBef>
              <a:spcAft>
                <a:spcPts val="0"/>
              </a:spcAft>
              <a:buClr>
                <a:srgbClr val="010000"/>
              </a:buClr>
              <a:buFont typeface="Arial Narrow"/>
              <a:buChar char="•"/>
              <a:tabLst>
                <a:tab pos="356235" algn="l"/>
              </a:tabLst>
              <a:defRPr/>
            </a:pPr>
            <a:r>
              <a:rPr sz="2000" dirty="0">
                <a:latin typeface="Arial Narrow"/>
                <a:cs typeface="Arial Narrow"/>
              </a:rPr>
              <a:t>Waste</a:t>
            </a:r>
            <a:r>
              <a:rPr sz="2000" spc="-75" dirty="0">
                <a:latin typeface="Times New Roman"/>
                <a:cs typeface="Times New Roman"/>
              </a:rPr>
              <a:t> </a:t>
            </a:r>
            <a:r>
              <a:rPr sz="2000" dirty="0">
                <a:latin typeface="Arial Narrow"/>
                <a:cs typeface="Arial Narrow"/>
              </a:rPr>
              <a:t>rock</a:t>
            </a:r>
            <a:r>
              <a:rPr sz="2000" spc="-75" dirty="0">
                <a:latin typeface="Times New Roman"/>
                <a:cs typeface="Times New Roman"/>
              </a:rPr>
              <a:t> </a:t>
            </a:r>
            <a:r>
              <a:rPr sz="2000" spc="-5" dirty="0">
                <a:latin typeface="Arial Narrow"/>
                <a:cs typeface="Arial Narrow"/>
              </a:rPr>
              <a:t>contains…..</a:t>
            </a:r>
            <a:endParaRPr sz="2000" dirty="0">
              <a:latin typeface="Arial Narrow"/>
              <a:cs typeface="Arial Narrow"/>
            </a:endParaRPr>
          </a:p>
        </p:txBody>
      </p:sp>
      <p:sp>
        <p:nvSpPr>
          <p:cNvPr id="5" name="object 5"/>
          <p:cNvSpPr txBox="1"/>
          <p:nvPr/>
        </p:nvSpPr>
        <p:spPr>
          <a:xfrm>
            <a:off x="5070475" y="1898650"/>
            <a:ext cx="3103563" cy="3836178"/>
          </a:xfrm>
          <a:prstGeom prst="rect">
            <a:avLst/>
          </a:prstGeom>
        </p:spPr>
        <p:txBody>
          <a:bodyPr lIns="0" tIns="0" rIns="0" bIns="0">
            <a:spAutoFit/>
          </a:bodyPr>
          <a:lstStyle>
            <a:lvl1pPr marL="12700">
              <a:tabLst>
                <a:tab pos="188913" algn="l"/>
              </a:tabLst>
              <a:defRPr>
                <a:solidFill>
                  <a:schemeClr val="tx1"/>
                </a:solidFill>
                <a:latin typeface="Calibri" pitchFamily="34" charset="0"/>
              </a:defRPr>
            </a:lvl1pPr>
            <a:lvl2pPr marL="742950" indent="-285750">
              <a:tabLst>
                <a:tab pos="188913" algn="l"/>
              </a:tabLst>
              <a:defRPr>
                <a:solidFill>
                  <a:schemeClr val="tx1"/>
                </a:solidFill>
                <a:latin typeface="Calibri" pitchFamily="34" charset="0"/>
              </a:defRPr>
            </a:lvl2pPr>
            <a:lvl3pPr marL="1143000" indent="-228600">
              <a:tabLst>
                <a:tab pos="188913" algn="l"/>
              </a:tabLst>
              <a:defRPr>
                <a:solidFill>
                  <a:schemeClr val="tx1"/>
                </a:solidFill>
                <a:latin typeface="Calibri" pitchFamily="34" charset="0"/>
              </a:defRPr>
            </a:lvl3pPr>
            <a:lvl4pPr marL="1600200" indent="-228600">
              <a:tabLst>
                <a:tab pos="188913" algn="l"/>
              </a:tabLst>
              <a:defRPr>
                <a:solidFill>
                  <a:schemeClr val="tx1"/>
                </a:solidFill>
                <a:latin typeface="Calibri" pitchFamily="34" charset="0"/>
              </a:defRPr>
            </a:lvl4pPr>
            <a:lvl5pPr marL="2057400" indent="-228600">
              <a:tabLst>
                <a:tab pos="188913" algn="l"/>
              </a:tabLst>
              <a:defRPr>
                <a:solidFill>
                  <a:schemeClr val="tx1"/>
                </a:solidFill>
                <a:latin typeface="Calibri" pitchFamily="34" charset="0"/>
              </a:defRPr>
            </a:lvl5pPr>
            <a:lvl6pPr marL="2514600" indent="-228600" fontAlgn="base">
              <a:spcBef>
                <a:spcPct val="0"/>
              </a:spcBef>
              <a:spcAft>
                <a:spcPct val="0"/>
              </a:spcAft>
              <a:tabLst>
                <a:tab pos="188913" algn="l"/>
              </a:tabLst>
              <a:defRPr>
                <a:solidFill>
                  <a:schemeClr val="tx1"/>
                </a:solidFill>
                <a:latin typeface="Calibri" pitchFamily="34" charset="0"/>
              </a:defRPr>
            </a:lvl6pPr>
            <a:lvl7pPr marL="2971800" indent="-228600" fontAlgn="base">
              <a:spcBef>
                <a:spcPct val="0"/>
              </a:spcBef>
              <a:spcAft>
                <a:spcPct val="0"/>
              </a:spcAft>
              <a:tabLst>
                <a:tab pos="188913" algn="l"/>
              </a:tabLst>
              <a:defRPr>
                <a:solidFill>
                  <a:schemeClr val="tx1"/>
                </a:solidFill>
                <a:latin typeface="Calibri" pitchFamily="34" charset="0"/>
              </a:defRPr>
            </a:lvl7pPr>
            <a:lvl8pPr marL="3429000" indent="-228600" fontAlgn="base">
              <a:spcBef>
                <a:spcPct val="0"/>
              </a:spcBef>
              <a:spcAft>
                <a:spcPct val="0"/>
              </a:spcAft>
              <a:tabLst>
                <a:tab pos="188913" algn="l"/>
              </a:tabLst>
              <a:defRPr>
                <a:solidFill>
                  <a:schemeClr val="tx1"/>
                </a:solidFill>
                <a:latin typeface="Calibri" pitchFamily="34" charset="0"/>
              </a:defRPr>
            </a:lvl8pPr>
            <a:lvl9pPr marL="3886200" indent="-228600" fontAlgn="base">
              <a:spcBef>
                <a:spcPct val="0"/>
              </a:spcBef>
              <a:spcAft>
                <a:spcPct val="0"/>
              </a:spcAft>
              <a:tabLst>
                <a:tab pos="188913" algn="l"/>
              </a:tabLst>
              <a:defRPr>
                <a:solidFill>
                  <a:schemeClr val="tx1"/>
                </a:solidFill>
                <a:latin typeface="Calibri" pitchFamily="34" charset="0"/>
              </a:defRPr>
            </a:lvl9pPr>
          </a:lstStyle>
          <a:p>
            <a:pPr>
              <a:buFont typeface="Arial Narrow" pitchFamily="34" charset="0"/>
              <a:buChar char="-"/>
            </a:pPr>
            <a:r>
              <a:rPr lang="en-US" altLang="en-US" sz="2000" dirty="0">
                <a:latin typeface="Arial Narrow" pitchFamily="34" charset="0"/>
                <a:ea typeface="Arial Narrow" pitchFamily="34" charset="0"/>
                <a:cs typeface="Arial Narrow" pitchFamily="34" charset="0"/>
              </a:rPr>
              <a:t>hard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and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soft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rocks,</a:t>
            </a:r>
          </a:p>
          <a:p>
            <a:pPr>
              <a:lnSpc>
                <a:spcPts val="3025"/>
              </a:lnSpc>
              <a:spcBef>
                <a:spcPts val="725"/>
              </a:spcBef>
              <a:buFont typeface="Arial Narrow" pitchFamily="34" charset="0"/>
              <a:buChar char="-"/>
            </a:pPr>
            <a:r>
              <a:rPr lang="en-US" altLang="en-US" sz="2000" dirty="0">
                <a:latin typeface="Arial Narrow" pitchFamily="34" charset="0"/>
                <a:ea typeface="Arial Narrow" pitchFamily="34" charset="0"/>
                <a:cs typeface="Arial Narrow" pitchFamily="34" charset="0"/>
              </a:rPr>
              <a:t>small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gold/copper</a:t>
            </a:r>
            <a:r>
              <a:rPr lang="en-US" altLang="en-US" sz="2000" dirty="0">
                <a:latin typeface="Times New Roman" pitchFamily="18" charset="0"/>
                <a:cs typeface="Times New Roman" pitchFamily="18" charset="0"/>
              </a:rPr>
              <a:t> </a:t>
            </a:r>
            <a:r>
              <a:rPr lang="en-US" altLang="en-US" sz="2000" dirty="0" smtClean="0">
                <a:latin typeface="Arial Narrow" pitchFamily="34" charset="0"/>
                <a:ea typeface="Arial Narrow" pitchFamily="34" charset="0"/>
                <a:cs typeface="Arial Narrow" pitchFamily="34" charset="0"/>
              </a:rPr>
              <a:t>etc.</a:t>
            </a:r>
            <a:r>
              <a:rPr lang="en-US" altLang="en-US" sz="2000" dirty="0" smtClean="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concentrations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too</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uneconomic</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to</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process,</a:t>
            </a:r>
          </a:p>
          <a:p>
            <a:pPr>
              <a:spcBef>
                <a:spcPts val="288"/>
              </a:spcBef>
              <a:buFont typeface="Arial Narrow" pitchFamily="34" charset="0"/>
              <a:buChar char="-"/>
            </a:pPr>
            <a:r>
              <a:rPr lang="en-US" altLang="en-US" sz="2000" dirty="0">
                <a:latin typeface="Arial Narrow" pitchFamily="34" charset="0"/>
                <a:ea typeface="Arial Narrow" pitchFamily="34" charset="0"/>
                <a:cs typeface="Arial Narrow" pitchFamily="34" charset="0"/>
              </a:rPr>
              <a:t>fuel,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oil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and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greases,</a:t>
            </a:r>
          </a:p>
          <a:p>
            <a:pPr>
              <a:spcBef>
                <a:spcPts val="338"/>
              </a:spcBef>
              <a:buFont typeface="Arial Narrow" pitchFamily="34" charset="0"/>
              <a:buChar char="-"/>
            </a:pPr>
            <a:r>
              <a:rPr lang="en-US" altLang="en-US" sz="2000" dirty="0">
                <a:latin typeface="Arial Narrow" pitchFamily="34" charset="0"/>
                <a:ea typeface="Arial Narrow" pitchFamily="34" charset="0"/>
                <a:cs typeface="Arial Narrow" pitchFamily="34" charset="0"/>
              </a:rPr>
              <a:t>explosives,</a:t>
            </a:r>
          </a:p>
          <a:p>
            <a:pPr>
              <a:lnSpc>
                <a:spcPts val="3025"/>
              </a:lnSpc>
              <a:spcBef>
                <a:spcPts val="725"/>
              </a:spcBef>
              <a:buFont typeface="Arial Narrow" pitchFamily="34" charset="0"/>
              <a:buChar char="-"/>
            </a:pPr>
            <a:r>
              <a:rPr lang="en-US" altLang="en-US" sz="2000" dirty="0">
                <a:latin typeface="Arial Narrow" pitchFamily="34" charset="0"/>
                <a:ea typeface="Arial Narrow" pitchFamily="34" charset="0"/>
                <a:cs typeface="Arial Narrow" pitchFamily="34" charset="0"/>
              </a:rPr>
              <a:t>measureable</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concentrations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of</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other</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metals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such</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as</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arsenic,</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cobalt,</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nickel,</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mercury,</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lead,</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zinc,</a:t>
            </a:r>
            <a:r>
              <a:rPr lang="en-US" altLang="en-US" sz="2000" dirty="0">
                <a:latin typeface="Times New Roman" pitchFamily="18" charset="0"/>
                <a:cs typeface="Times New Roman" pitchFamily="18" charset="0"/>
              </a:rPr>
              <a:t> </a:t>
            </a:r>
            <a:r>
              <a:rPr lang="en-US" altLang="en-US" sz="2000" dirty="0">
                <a:latin typeface="Arial Narrow" pitchFamily="34" charset="0"/>
                <a:ea typeface="Arial Narrow" pitchFamily="34" charset="0"/>
                <a:cs typeface="Arial Narrow" pitchFamily="34" charset="0"/>
              </a:rPr>
              <a:t>etc.</a:t>
            </a:r>
          </a:p>
        </p:txBody>
      </p:sp>
      <p:sp>
        <p:nvSpPr>
          <p:cNvPr id="17414" name="object 6"/>
          <p:cNvSpPr>
            <a:spLocks noChangeArrowheads="1"/>
          </p:cNvSpPr>
          <p:nvPr/>
        </p:nvSpPr>
        <p:spPr bwMode="auto">
          <a:xfrm>
            <a:off x="384175" y="810155"/>
            <a:ext cx="3352800" cy="2892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16" name="object 8"/>
          <p:cNvSpPr>
            <a:spLocks noChangeArrowheads="1"/>
          </p:cNvSpPr>
          <p:nvPr/>
        </p:nvSpPr>
        <p:spPr bwMode="auto">
          <a:xfrm>
            <a:off x="304800" y="3727980"/>
            <a:ext cx="3886200" cy="28257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18" name="object 10"/>
          <p:cNvSpPr>
            <a:spLocks noChangeArrowheads="1"/>
          </p:cNvSpPr>
          <p:nvPr/>
        </p:nvSpPr>
        <p:spPr bwMode="auto">
          <a:xfrm>
            <a:off x="609600" y="2743200"/>
            <a:ext cx="2590800" cy="915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1" name="object 11"/>
          <p:cNvSpPr txBox="1"/>
          <p:nvPr/>
        </p:nvSpPr>
        <p:spPr>
          <a:xfrm>
            <a:off x="725487" y="2811463"/>
            <a:ext cx="2322513" cy="803275"/>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dirty="0">
                <a:solidFill>
                  <a:srgbClr val="FFFF00"/>
                </a:solidFill>
                <a:latin typeface="Arial" charset="0"/>
              </a:rPr>
              <a:t>Waste</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Loading</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Mt</a:t>
            </a:r>
            <a:r>
              <a:rPr lang="en-US" altLang="en-US" dirty="0">
                <a:solidFill>
                  <a:srgbClr val="FFFF00"/>
                </a:solidFill>
                <a:latin typeface="Times New Roman" pitchFamily="18" charset="0"/>
                <a:cs typeface="Times New Roman" pitchFamily="18" charset="0"/>
              </a:rPr>
              <a:t> </a:t>
            </a:r>
            <a:r>
              <a:rPr lang="en-US" altLang="en-US" dirty="0" err="1">
                <a:solidFill>
                  <a:srgbClr val="FFFF00"/>
                </a:solidFill>
                <a:latin typeface="Arial" charset="0"/>
              </a:rPr>
              <a:t>Sinivit</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Gold</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Mine,</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East</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New</a:t>
            </a:r>
            <a:r>
              <a:rPr lang="en-US" altLang="en-US" dirty="0">
                <a:solidFill>
                  <a:srgbClr val="FFFF00"/>
                </a:solidFill>
                <a:latin typeface="Times New Roman" pitchFamily="18" charset="0"/>
                <a:cs typeface="Times New Roman" pitchFamily="18" charset="0"/>
              </a:rPr>
              <a:t> </a:t>
            </a:r>
            <a:r>
              <a:rPr lang="en-US" altLang="en-US" dirty="0">
                <a:solidFill>
                  <a:srgbClr val="FFFF00"/>
                </a:solidFill>
                <a:latin typeface="Arial" charset="0"/>
              </a:rPr>
              <a:t>Britain</a:t>
            </a:r>
            <a:endParaRPr lang="en-US" altLang="en-US" dirty="0">
              <a:latin typeface="Arial" charset="0"/>
            </a:endParaRPr>
          </a:p>
        </p:txBody>
      </p:sp>
      <p:sp>
        <p:nvSpPr>
          <p:cNvPr id="17420" name="object 12"/>
          <p:cNvSpPr>
            <a:spLocks noChangeArrowheads="1"/>
          </p:cNvSpPr>
          <p:nvPr/>
        </p:nvSpPr>
        <p:spPr bwMode="auto">
          <a:xfrm>
            <a:off x="838200" y="5789613"/>
            <a:ext cx="1143000" cy="6413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3" name="object 13"/>
          <p:cNvSpPr txBox="1"/>
          <p:nvPr/>
        </p:nvSpPr>
        <p:spPr>
          <a:xfrm>
            <a:off x="917575" y="5859463"/>
            <a:ext cx="941388" cy="528637"/>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a:solidFill>
                  <a:srgbClr val="FFFF00"/>
                </a:solidFill>
                <a:latin typeface="Arial" charset="0"/>
              </a:rPr>
              <a:t>Waste</a:t>
            </a:r>
            <a:r>
              <a:rPr lang="en-US" altLang="en-US">
                <a:solidFill>
                  <a:srgbClr val="FFFF00"/>
                </a:solidFill>
                <a:latin typeface="Times New Roman" pitchFamily="18" charset="0"/>
                <a:cs typeface="Times New Roman" pitchFamily="18" charset="0"/>
              </a:rPr>
              <a:t> </a:t>
            </a:r>
            <a:r>
              <a:rPr lang="en-US" altLang="en-US">
                <a:solidFill>
                  <a:srgbClr val="FFFF00"/>
                </a:solidFill>
                <a:latin typeface="Arial" charset="0"/>
              </a:rPr>
              <a:t>Dumping</a:t>
            </a:r>
            <a:endParaRPr lang="en-US" altLang="en-US">
              <a:latin typeface="Arial" charset="0"/>
            </a:endParaRPr>
          </a:p>
        </p:txBody>
      </p:sp>
    </p:spTree>
    <p:extLst>
      <p:ext uri="{BB962C8B-B14F-4D97-AF65-F5344CB8AC3E}">
        <p14:creationId xmlns:p14="http://schemas.microsoft.com/office/powerpoint/2010/main" val="314766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Effects of mines on nature </a:t>
            </a:r>
            <a:endParaRPr lang="en-IN" dirty="0"/>
          </a:p>
        </p:txBody>
      </p:sp>
      <p:pic>
        <p:nvPicPr>
          <p:cNvPr id="4" name="Picture 20" descr="F:\es mining\Animas before after spill.img_assist_custom-600x46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32040" y="1484784"/>
            <a:ext cx="3910777" cy="30243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es mining\images (1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4248472" cy="3046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3622" y="4797152"/>
            <a:ext cx="3884268" cy="369332"/>
          </a:xfrm>
          <a:prstGeom prst="rect">
            <a:avLst/>
          </a:prstGeom>
          <a:noFill/>
        </p:spPr>
        <p:txBody>
          <a:bodyPr wrap="none" rtlCol="0">
            <a:spAutoFit/>
          </a:bodyPr>
          <a:lstStyle/>
          <a:p>
            <a:r>
              <a:rPr lang="en-IN" dirty="0" smtClean="0"/>
              <a:t>Nature scenery Before and after mining</a:t>
            </a:r>
            <a:endParaRPr lang="en-IN" dirty="0"/>
          </a:p>
        </p:txBody>
      </p:sp>
      <p:sp>
        <p:nvSpPr>
          <p:cNvPr id="5" name="TextBox 4"/>
          <p:cNvSpPr txBox="1"/>
          <p:nvPr/>
        </p:nvSpPr>
        <p:spPr>
          <a:xfrm>
            <a:off x="4644008" y="4797152"/>
            <a:ext cx="4410646" cy="646331"/>
          </a:xfrm>
          <a:prstGeom prst="rect">
            <a:avLst/>
          </a:prstGeom>
          <a:noFill/>
        </p:spPr>
        <p:txBody>
          <a:bodyPr wrap="square" rtlCol="0">
            <a:spAutoFit/>
          </a:bodyPr>
          <a:lstStyle/>
          <a:p>
            <a:r>
              <a:rPr lang="en-IN" dirty="0" smtClean="0"/>
              <a:t>Water pollution due to toxic wastes mixed in water</a:t>
            </a:r>
            <a:endParaRPr lang="en-IN" dirty="0"/>
          </a:p>
        </p:txBody>
      </p:sp>
    </p:spTree>
    <p:extLst>
      <p:ext uri="{BB962C8B-B14F-4D97-AF65-F5344CB8AC3E}">
        <p14:creationId xmlns:p14="http://schemas.microsoft.com/office/powerpoint/2010/main" val="1693156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Effects of underground mining:</a:t>
            </a:r>
            <a:endParaRPr lang="en-IN" dirty="0"/>
          </a:p>
        </p:txBody>
      </p:sp>
      <p:pic>
        <p:nvPicPr>
          <p:cNvPr id="4" name="Picture 34" descr="F:\es mining\images (1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412776"/>
            <a:ext cx="4495800" cy="3019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1988840"/>
            <a:ext cx="3888432" cy="2308324"/>
          </a:xfrm>
          <a:prstGeom prst="rect">
            <a:avLst/>
          </a:prstGeom>
          <a:noFill/>
        </p:spPr>
        <p:txBody>
          <a:bodyPr wrap="square" rtlCol="0">
            <a:spAutoFit/>
          </a:bodyPr>
          <a:lstStyle/>
          <a:p>
            <a:pPr marL="342900" indent="-342900">
              <a:buFont typeface="+mj-lt"/>
              <a:buAutoNum type="arabicPeriod"/>
            </a:pPr>
            <a:r>
              <a:rPr lang="en-IN" dirty="0" smtClean="0"/>
              <a:t>Land sliding </a:t>
            </a:r>
          </a:p>
          <a:p>
            <a:pPr marL="342900" indent="-342900">
              <a:buFont typeface="+mj-lt"/>
              <a:buAutoNum type="arabicPeriod"/>
            </a:pPr>
            <a:r>
              <a:rPr lang="en-IN" dirty="0" smtClean="0"/>
              <a:t>Earth quakes</a:t>
            </a:r>
          </a:p>
          <a:p>
            <a:pPr marL="342900" indent="-342900">
              <a:buFont typeface="+mj-lt"/>
              <a:buAutoNum type="arabicPeriod"/>
            </a:pPr>
            <a:r>
              <a:rPr lang="en-IN" dirty="0" smtClean="0"/>
              <a:t>Human deaths due to mine collapse</a:t>
            </a:r>
          </a:p>
          <a:p>
            <a:pPr marL="342900" indent="-342900">
              <a:buFont typeface="+mj-lt"/>
              <a:buAutoNum type="arabicPeriod"/>
            </a:pPr>
            <a:r>
              <a:rPr lang="en-IN" dirty="0" smtClean="0"/>
              <a:t>Underground water pollution</a:t>
            </a:r>
          </a:p>
          <a:p>
            <a:pPr marL="342900" indent="-342900">
              <a:buFont typeface="+mj-lt"/>
              <a:buAutoNum type="arabicPeriod"/>
            </a:pPr>
            <a:endParaRPr lang="en-IN" dirty="0" smtClean="0"/>
          </a:p>
          <a:p>
            <a:pPr marL="342900" indent="-342900">
              <a:buFont typeface="+mj-lt"/>
              <a:buAutoNum type="arabicPeriod"/>
            </a:pPr>
            <a:endParaRPr lang="en-IN" dirty="0" smtClean="0"/>
          </a:p>
          <a:p>
            <a:pPr marL="342900" indent="-342900">
              <a:buFont typeface="+mj-lt"/>
              <a:buAutoNum type="arabicPeriod"/>
            </a:pPr>
            <a:endParaRPr lang="en-IN" dirty="0" smtClean="0"/>
          </a:p>
          <a:p>
            <a:pPr marL="342900" indent="-342900">
              <a:buFont typeface="+mj-lt"/>
              <a:buAutoNum type="arabicPeriod"/>
            </a:pPr>
            <a:endParaRPr lang="en-IN" dirty="0"/>
          </a:p>
        </p:txBody>
      </p:sp>
    </p:spTree>
    <p:extLst>
      <p:ext uri="{BB962C8B-B14F-4D97-AF65-F5344CB8AC3E}">
        <p14:creationId xmlns:p14="http://schemas.microsoft.com/office/powerpoint/2010/main" val="1693156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0" y="2894013"/>
            <a:ext cx="5334000" cy="3962400"/>
          </a:xfrm>
          <a:prstGeom prst="rect">
            <a:avLst/>
          </a:prstGeom>
        </p:spPr>
        <p:txBody>
          <a:bodyPr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US" altLang="en-US" sz="1400">
                <a:latin typeface="Arial" charset="0"/>
              </a:rPr>
              <a:t>18</a:t>
            </a:r>
          </a:p>
        </p:txBody>
      </p:sp>
      <p:sp>
        <p:nvSpPr>
          <p:cNvPr id="3" name="object 3"/>
          <p:cNvSpPr txBox="1">
            <a:spLocks noGrp="1"/>
          </p:cNvSpPr>
          <p:nvPr>
            <p:ph type="title"/>
          </p:nvPr>
        </p:nvSpPr>
        <p:spPr/>
        <p:txBody>
          <a:bodyPr tIns="265657">
            <a:normAutofit fontScale="90000"/>
          </a:bodyPr>
          <a:lstStyle/>
          <a:p>
            <a:pPr marL="5221288" indent="-9525" eaLnBrk="1" hangingPunct="1">
              <a:lnSpc>
                <a:spcPts val="3825"/>
              </a:lnSpc>
            </a:pPr>
            <a:r>
              <a:rPr lang="en-US" altLang="en-US" sz="3200" smtClean="0">
                <a:latin typeface="Arial Narrow" pitchFamily="34" charset="0"/>
                <a:ea typeface="Arial Narrow" pitchFamily="34" charset="0"/>
                <a:cs typeface="Arial Narrow" pitchFamily="34" charset="0"/>
              </a:rPr>
              <a:t>Mining</a:t>
            </a:r>
            <a:r>
              <a:rPr lang="en-US" altLang="en-US" sz="3200" smtClean="0">
                <a:latin typeface="Times New Roman" pitchFamily="18" charset="0"/>
                <a:cs typeface="Times New Roman" pitchFamily="18" charset="0"/>
              </a:rPr>
              <a:t> </a:t>
            </a:r>
            <a:r>
              <a:rPr lang="en-US" altLang="en-US" sz="3200" smtClean="0">
                <a:latin typeface="Arial Narrow" pitchFamily="34" charset="0"/>
                <a:ea typeface="Arial Narrow" pitchFamily="34" charset="0"/>
                <a:cs typeface="Arial Narrow" pitchFamily="34" charset="0"/>
              </a:rPr>
              <a:t>effects</a:t>
            </a:r>
            <a:r>
              <a:rPr lang="en-US" altLang="en-US" sz="3200" smtClean="0">
                <a:latin typeface="Times New Roman" pitchFamily="18" charset="0"/>
                <a:cs typeface="Times New Roman" pitchFamily="18" charset="0"/>
              </a:rPr>
              <a:t> </a:t>
            </a:r>
            <a:r>
              <a:rPr lang="en-US" altLang="en-US" sz="3200" smtClean="0">
                <a:latin typeface="Arial Narrow" pitchFamily="34" charset="0"/>
                <a:ea typeface="Arial Narrow" pitchFamily="34" charset="0"/>
                <a:cs typeface="Arial Narrow" pitchFamily="34" charset="0"/>
              </a:rPr>
              <a:t>on</a:t>
            </a:r>
            <a:r>
              <a:rPr lang="en-US" altLang="en-US" sz="3200" smtClean="0">
                <a:latin typeface="Times New Roman" pitchFamily="18" charset="0"/>
                <a:cs typeface="Times New Roman" pitchFamily="18" charset="0"/>
              </a:rPr>
              <a:t> </a:t>
            </a:r>
            <a:r>
              <a:rPr lang="en-US" altLang="en-US" sz="3200" smtClean="0">
                <a:latin typeface="Arial Narrow" pitchFamily="34" charset="0"/>
                <a:ea typeface="Arial Narrow" pitchFamily="34" charset="0"/>
                <a:cs typeface="Arial Narrow" pitchFamily="34" charset="0"/>
              </a:rPr>
              <a:t>Rainfall</a:t>
            </a:r>
            <a:r>
              <a:rPr lang="en-US" altLang="en-US" sz="3200" smtClean="0">
                <a:latin typeface="Times New Roman" pitchFamily="18" charset="0"/>
                <a:cs typeface="Times New Roman" pitchFamily="18" charset="0"/>
              </a:rPr>
              <a:t> </a:t>
            </a:r>
            <a:r>
              <a:rPr lang="en-US" altLang="en-US" sz="3200" smtClean="0">
                <a:latin typeface="Arial Narrow" pitchFamily="34" charset="0"/>
                <a:ea typeface="Arial Narrow" pitchFamily="34" charset="0"/>
                <a:cs typeface="Arial Narrow" pitchFamily="34" charset="0"/>
              </a:rPr>
              <a:t>Drainage</a:t>
            </a:r>
            <a:endParaRPr lang="en-US" altLang="en-US" sz="3200" smtClean="0">
              <a:latin typeface="Times New Roman" pitchFamily="18" charset="0"/>
              <a:cs typeface="Times New Roman" pitchFamily="18" charset="0"/>
            </a:endParaRPr>
          </a:p>
        </p:txBody>
      </p:sp>
      <p:sp>
        <p:nvSpPr>
          <p:cNvPr id="4" name="object 4"/>
          <p:cNvSpPr txBox="1"/>
          <p:nvPr/>
        </p:nvSpPr>
        <p:spPr>
          <a:xfrm>
            <a:off x="5187950" y="1952625"/>
            <a:ext cx="3416300" cy="360363"/>
          </a:xfrm>
          <a:prstGeom prst="rect">
            <a:avLst/>
          </a:prstGeom>
        </p:spPr>
        <p:txBody>
          <a:bodyPr lIns="0" tIns="0" rIns="0" bIns="0">
            <a:spAutoFit/>
          </a:bodyPr>
          <a:lstStyle>
            <a:lvl1pPr marL="257175" indent="-244475">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b="1" i="1" u="sng">
                <a:latin typeface="Arial" charset="0"/>
                <a:hlinkClick r:id="rId3"/>
              </a:rPr>
              <a:t>http://maps.grida.no/go/graphic/graphicid/CAC</a:t>
            </a:r>
            <a:r>
              <a:rPr lang="en-US" altLang="en-US" sz="1200" b="1" i="1">
                <a:latin typeface="Times New Roman" pitchFamily="18" charset="0"/>
                <a:cs typeface="Times New Roman" pitchFamily="18" charset="0"/>
              </a:rPr>
              <a:t> </a:t>
            </a:r>
            <a:r>
              <a:rPr lang="en-US" altLang="en-US" sz="1200" b="1" i="1" u="sng">
                <a:latin typeface="Arial" charset="0"/>
              </a:rPr>
              <a:t>405C6-14BD-981C-634C-A29FC952D0EC</a:t>
            </a:r>
            <a:endParaRPr lang="en-US" altLang="en-US" sz="1200">
              <a:latin typeface="Arial" charset="0"/>
            </a:endParaRPr>
          </a:p>
        </p:txBody>
      </p:sp>
      <p:sp>
        <p:nvSpPr>
          <p:cNvPr id="19461" name="object 5"/>
          <p:cNvSpPr>
            <a:spLocks noChangeArrowheads="1"/>
          </p:cNvSpPr>
          <p:nvPr/>
        </p:nvSpPr>
        <p:spPr bwMode="auto">
          <a:xfrm>
            <a:off x="3810000" y="2894013"/>
            <a:ext cx="5334000" cy="39624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462" name="object 6"/>
          <p:cNvSpPr>
            <a:spLocks/>
          </p:cNvSpPr>
          <p:nvPr/>
        </p:nvSpPr>
        <p:spPr bwMode="auto">
          <a:xfrm>
            <a:off x="3800475" y="2884488"/>
            <a:ext cx="5343525" cy="3971925"/>
          </a:xfrm>
          <a:custGeom>
            <a:avLst/>
            <a:gdLst>
              <a:gd name="T0" fmla="*/ 5343012 w 5343525"/>
              <a:gd name="T1" fmla="*/ 0 h 3971925"/>
              <a:gd name="T2" fmla="*/ 0 w 5343525"/>
              <a:gd name="T3" fmla="*/ 0 h 3971925"/>
              <a:gd name="T4" fmla="*/ 0 w 5343525"/>
              <a:gd name="T5" fmla="*/ 3971537 h 3971925"/>
              <a:gd name="T6" fmla="*/ 9143 w 5343525"/>
              <a:gd name="T7" fmla="*/ 3971537 h 3971925"/>
              <a:gd name="T8" fmla="*/ 9143 w 5343525"/>
              <a:gd name="T9" fmla="*/ 9143 h 3971925"/>
              <a:gd name="T10" fmla="*/ 4571 w 5343525"/>
              <a:gd name="T11" fmla="*/ 9143 h 3971925"/>
              <a:gd name="T12" fmla="*/ 9143 w 5343525"/>
              <a:gd name="T13" fmla="*/ 4571 h 3971925"/>
              <a:gd name="T14" fmla="*/ 5343012 w 5343525"/>
              <a:gd name="T15" fmla="*/ 4571 h 3971925"/>
              <a:gd name="T16" fmla="*/ 5343012 w 5343525"/>
              <a:gd name="T17" fmla="*/ 0 h 3971925"/>
              <a:gd name="T18" fmla="*/ 9143 w 5343525"/>
              <a:gd name="T19" fmla="*/ 4571 h 3971925"/>
              <a:gd name="T20" fmla="*/ 4571 w 5343525"/>
              <a:gd name="T21" fmla="*/ 9143 h 3971925"/>
              <a:gd name="T22" fmla="*/ 9143 w 5343525"/>
              <a:gd name="T23" fmla="*/ 9143 h 3971925"/>
              <a:gd name="T24" fmla="*/ 9143 w 5343525"/>
              <a:gd name="T25" fmla="*/ 4571 h 3971925"/>
              <a:gd name="T26" fmla="*/ 5343012 w 5343525"/>
              <a:gd name="T27" fmla="*/ 4571 h 3971925"/>
              <a:gd name="T28" fmla="*/ 9143 w 5343525"/>
              <a:gd name="T29" fmla="*/ 4571 h 3971925"/>
              <a:gd name="T30" fmla="*/ 9143 w 5343525"/>
              <a:gd name="T31" fmla="*/ 9143 h 3971925"/>
              <a:gd name="T32" fmla="*/ 5343012 w 5343525"/>
              <a:gd name="T33" fmla="*/ 9143 h 3971925"/>
              <a:gd name="T34" fmla="*/ 5343012 w 5343525"/>
              <a:gd name="T35" fmla="*/ 4571 h 397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43525" h="3971925">
                <a:moveTo>
                  <a:pt x="5343012" y="0"/>
                </a:moveTo>
                <a:lnTo>
                  <a:pt x="0" y="0"/>
                </a:lnTo>
                <a:lnTo>
                  <a:pt x="0" y="3971537"/>
                </a:lnTo>
                <a:lnTo>
                  <a:pt x="9143" y="3971537"/>
                </a:lnTo>
                <a:lnTo>
                  <a:pt x="9143" y="9143"/>
                </a:lnTo>
                <a:lnTo>
                  <a:pt x="4571" y="9143"/>
                </a:lnTo>
                <a:lnTo>
                  <a:pt x="9143" y="4571"/>
                </a:lnTo>
                <a:lnTo>
                  <a:pt x="5343012" y="4571"/>
                </a:lnTo>
                <a:lnTo>
                  <a:pt x="5343012" y="0"/>
                </a:lnTo>
              </a:path>
              <a:path w="5343525" h="3971925">
                <a:moveTo>
                  <a:pt x="9143" y="4571"/>
                </a:moveTo>
                <a:lnTo>
                  <a:pt x="4571" y="9143"/>
                </a:lnTo>
                <a:lnTo>
                  <a:pt x="9143" y="9143"/>
                </a:lnTo>
                <a:lnTo>
                  <a:pt x="9143" y="4571"/>
                </a:lnTo>
              </a:path>
              <a:path w="5343525" h="3971925">
                <a:moveTo>
                  <a:pt x="5343012" y="4571"/>
                </a:moveTo>
                <a:lnTo>
                  <a:pt x="9143" y="4571"/>
                </a:lnTo>
                <a:lnTo>
                  <a:pt x="9143" y="9143"/>
                </a:lnTo>
                <a:lnTo>
                  <a:pt x="5343012" y="9143"/>
                </a:lnTo>
                <a:lnTo>
                  <a:pt x="5343012" y="4571"/>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9463" name="object 7"/>
          <p:cNvSpPr>
            <a:spLocks noChangeArrowheads="1"/>
          </p:cNvSpPr>
          <p:nvPr/>
        </p:nvSpPr>
        <p:spPr bwMode="auto">
          <a:xfrm>
            <a:off x="0" y="0"/>
            <a:ext cx="5029200" cy="33512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464" name="object 8"/>
          <p:cNvSpPr>
            <a:spLocks/>
          </p:cNvSpPr>
          <p:nvPr/>
        </p:nvSpPr>
        <p:spPr bwMode="auto">
          <a:xfrm>
            <a:off x="0" y="0"/>
            <a:ext cx="5038725" cy="3360738"/>
          </a:xfrm>
          <a:custGeom>
            <a:avLst/>
            <a:gdLst>
              <a:gd name="T0" fmla="*/ 5029196 w 5039360"/>
              <a:gd name="T1" fmla="*/ 3351159 h 3361054"/>
              <a:gd name="T2" fmla="*/ 0 w 5039360"/>
              <a:gd name="T3" fmla="*/ 3351159 h 3361054"/>
              <a:gd name="T4" fmla="*/ 0 w 5039360"/>
              <a:gd name="T5" fmla="*/ 3361065 h 3361054"/>
              <a:gd name="T6" fmla="*/ 5039105 w 5039360"/>
              <a:gd name="T7" fmla="*/ 3361065 h 3361054"/>
              <a:gd name="T8" fmla="*/ 5039105 w 5039360"/>
              <a:gd name="T9" fmla="*/ 3356493 h 3361054"/>
              <a:gd name="T10" fmla="*/ 5029196 w 5039360"/>
              <a:gd name="T11" fmla="*/ 3356493 h 3361054"/>
              <a:gd name="T12" fmla="*/ 5029196 w 5039360"/>
              <a:gd name="T13" fmla="*/ 3351159 h 3361054"/>
              <a:gd name="T14" fmla="*/ 5029196 w 5039360"/>
              <a:gd name="T15" fmla="*/ 0 h 3361054"/>
              <a:gd name="T16" fmla="*/ 5029196 w 5039360"/>
              <a:gd name="T17" fmla="*/ 3356493 h 3361054"/>
              <a:gd name="T18" fmla="*/ 5034530 w 5039360"/>
              <a:gd name="T19" fmla="*/ 3351159 h 3361054"/>
              <a:gd name="T20" fmla="*/ 5039105 w 5039360"/>
              <a:gd name="T21" fmla="*/ 3351159 h 3361054"/>
              <a:gd name="T22" fmla="*/ 5039105 w 5039360"/>
              <a:gd name="T23" fmla="*/ 0 h 3361054"/>
              <a:gd name="T24" fmla="*/ 5029196 w 5039360"/>
              <a:gd name="T25" fmla="*/ 0 h 3361054"/>
              <a:gd name="T26" fmla="*/ 5039105 w 5039360"/>
              <a:gd name="T27" fmla="*/ 3351159 h 3361054"/>
              <a:gd name="T28" fmla="*/ 5034530 w 5039360"/>
              <a:gd name="T29" fmla="*/ 3351159 h 3361054"/>
              <a:gd name="T30" fmla="*/ 5029196 w 5039360"/>
              <a:gd name="T31" fmla="*/ 3356493 h 3361054"/>
              <a:gd name="T32" fmla="*/ 5039105 w 5039360"/>
              <a:gd name="T33" fmla="*/ 3356493 h 3361054"/>
              <a:gd name="T34" fmla="*/ 5039105 w 5039360"/>
              <a:gd name="T35" fmla="*/ 3351159 h 336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39360" h="3361054">
                <a:moveTo>
                  <a:pt x="5029196" y="3351159"/>
                </a:moveTo>
                <a:lnTo>
                  <a:pt x="0" y="3351159"/>
                </a:lnTo>
                <a:lnTo>
                  <a:pt x="0" y="3361065"/>
                </a:lnTo>
                <a:lnTo>
                  <a:pt x="5039105" y="3361065"/>
                </a:lnTo>
                <a:lnTo>
                  <a:pt x="5039105" y="3356493"/>
                </a:lnTo>
                <a:lnTo>
                  <a:pt x="5029196" y="3356493"/>
                </a:lnTo>
                <a:lnTo>
                  <a:pt x="5029196" y="3351159"/>
                </a:lnTo>
              </a:path>
              <a:path w="5039360" h="3361054">
                <a:moveTo>
                  <a:pt x="5029196" y="0"/>
                </a:moveTo>
                <a:lnTo>
                  <a:pt x="5029196" y="3356493"/>
                </a:lnTo>
                <a:lnTo>
                  <a:pt x="5034530" y="3351159"/>
                </a:lnTo>
                <a:lnTo>
                  <a:pt x="5039105" y="3351159"/>
                </a:lnTo>
                <a:lnTo>
                  <a:pt x="5039105" y="0"/>
                </a:lnTo>
                <a:lnTo>
                  <a:pt x="5029196" y="0"/>
                </a:lnTo>
              </a:path>
              <a:path w="5039360" h="3361054">
                <a:moveTo>
                  <a:pt x="5039105" y="3351159"/>
                </a:moveTo>
                <a:lnTo>
                  <a:pt x="5034530" y="3351159"/>
                </a:lnTo>
                <a:lnTo>
                  <a:pt x="5029196" y="3356493"/>
                </a:lnTo>
                <a:lnTo>
                  <a:pt x="5039105" y="3356493"/>
                </a:lnTo>
                <a:lnTo>
                  <a:pt x="5039105" y="3351159"/>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9" name="object 9"/>
          <p:cNvSpPr txBox="1"/>
          <p:nvPr/>
        </p:nvSpPr>
        <p:spPr>
          <a:xfrm>
            <a:off x="231775" y="4051300"/>
            <a:ext cx="3021013" cy="2087563"/>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2800">
                <a:latin typeface="Arial Narrow" pitchFamily="34" charset="0"/>
                <a:ea typeface="Arial Narrow" pitchFamily="34" charset="0"/>
                <a:cs typeface="Arial Narrow" pitchFamily="34" charset="0"/>
              </a:rPr>
              <a:t>Extraction</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decreases</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groundwater</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depth</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and</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natural</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filtration,</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and</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increases</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groundwater</a:t>
            </a:r>
            <a:r>
              <a:rPr lang="en-US" altLang="en-US" sz="2800">
                <a:latin typeface="Times New Roman" pitchFamily="18" charset="0"/>
                <a:cs typeface="Times New Roman" pitchFamily="18" charset="0"/>
              </a:rPr>
              <a:t> </a:t>
            </a:r>
            <a:r>
              <a:rPr lang="en-US" altLang="en-US" sz="2800">
                <a:latin typeface="Arial Narrow" pitchFamily="34" charset="0"/>
                <a:ea typeface="Arial Narrow" pitchFamily="34" charset="0"/>
                <a:cs typeface="Arial Narrow" pitchFamily="34" charset="0"/>
              </a:rPr>
              <a:t>contamination.</a:t>
            </a:r>
          </a:p>
        </p:txBody>
      </p:sp>
    </p:spTree>
    <p:extLst>
      <p:ext uri="{BB962C8B-B14F-4D97-AF65-F5344CB8AC3E}">
        <p14:creationId xmlns:p14="http://schemas.microsoft.com/office/powerpoint/2010/main" val="260344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smtClean="0"/>
              <a:t> </a:t>
            </a:r>
            <a:r>
              <a:rPr lang="en-IN" sz="3200" dirty="0"/>
              <a:t>E</a:t>
            </a:r>
            <a:r>
              <a:rPr lang="en-IN" sz="3200" dirty="0" smtClean="0"/>
              <a:t>ffects on water resources due to Uranium extraction:</a:t>
            </a:r>
            <a:endParaRPr lang="en-IN" sz="3200" dirty="0"/>
          </a:p>
        </p:txBody>
      </p:sp>
      <p:pic>
        <p:nvPicPr>
          <p:cNvPr id="4" name="Picture 29" descr="F:\es mining\images (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35415"/>
            <a:ext cx="63627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1563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es mining\mi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8208912" cy="615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156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5" y="116632"/>
            <a:ext cx="4897435" cy="3024336"/>
          </a:xfrm>
        </p:spPr>
        <p:txBody>
          <a:bodyPr>
            <a:normAutofit/>
          </a:bodyPr>
          <a:lstStyle/>
          <a:p>
            <a:pPr algn="l"/>
            <a:r>
              <a:rPr lang="en-IN" dirty="0" smtClean="0"/>
              <a:t>Humanity violations:</a:t>
            </a:r>
            <a:br>
              <a:rPr lang="en-IN" dirty="0" smtClean="0"/>
            </a:br>
            <a:r>
              <a:rPr lang="en-IN" sz="3200" dirty="0" smtClean="0"/>
              <a:t>1.Formation of Rebellions</a:t>
            </a:r>
            <a:br>
              <a:rPr lang="en-IN" sz="3200" dirty="0" smtClean="0"/>
            </a:br>
            <a:r>
              <a:rPr lang="en-IN" sz="3200" dirty="0" smtClean="0"/>
              <a:t>2.naxalite</a:t>
            </a:r>
            <a:br>
              <a:rPr lang="en-IN" sz="3200" dirty="0" smtClean="0"/>
            </a:br>
            <a:r>
              <a:rPr lang="en-IN" sz="3200" dirty="0" smtClean="0"/>
              <a:t>3.terrorists</a:t>
            </a:r>
            <a:br>
              <a:rPr lang="en-IN" sz="3200" dirty="0" smtClean="0"/>
            </a:br>
            <a:r>
              <a:rPr lang="en-IN" sz="3200" dirty="0" smtClean="0"/>
              <a:t>4.illeagal activities</a:t>
            </a:r>
            <a:endParaRPr lang="en-IN" dirty="0"/>
          </a:p>
        </p:txBody>
      </p:sp>
      <p:pic>
        <p:nvPicPr>
          <p:cNvPr id="5" name="Picture 31" descr="F:\es mining\images (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754" y="209673"/>
            <a:ext cx="3763726" cy="2084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F:\es mining\images (4).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590" y="2348879"/>
            <a:ext cx="3778890" cy="41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156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                                                                                                                                                                                                                                                                                                            </a:t>
            </a:r>
            <a:endParaRPr lang="en-IN" sz="3200" dirty="0"/>
          </a:p>
        </p:txBody>
      </p:sp>
      <p:sp>
        <p:nvSpPr>
          <p:cNvPr id="3" name="Content Placeholder 2"/>
          <p:cNvSpPr>
            <a:spLocks noGrp="1"/>
          </p:cNvSpPr>
          <p:nvPr>
            <p:ph idx="1"/>
          </p:nvPr>
        </p:nvSpPr>
        <p:spPr>
          <a:xfrm>
            <a:off x="395536" y="260649"/>
            <a:ext cx="8229600" cy="1008111"/>
          </a:xfrm>
        </p:spPr>
        <p:txBody>
          <a:bodyPr>
            <a:normAutofit fontScale="92500"/>
          </a:bodyPr>
          <a:lstStyle/>
          <a:p>
            <a:pPr marL="0" indent="0">
              <a:buNone/>
            </a:pPr>
            <a:r>
              <a:rPr lang="en-IN" sz="2400" dirty="0" smtClean="0"/>
              <a:t>TYPES OF MININGS:</a:t>
            </a:r>
          </a:p>
          <a:p>
            <a:pPr marL="0" indent="0">
              <a:buNone/>
            </a:pPr>
            <a:r>
              <a:rPr lang="en-IN" sz="2400" dirty="0" smtClean="0"/>
              <a:t>1.Open pit mining /open cast mining and          2.Underground mining.</a:t>
            </a:r>
            <a:endParaRPr lang="en-IN" sz="2400" dirty="0"/>
          </a:p>
        </p:txBody>
      </p:sp>
      <p:pic>
        <p:nvPicPr>
          <p:cNvPr id="5" name="Picture 3" descr="F:\es mining\images (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40153"/>
            <a:ext cx="7227741" cy="422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45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042792" cy="634082"/>
          </a:xfrm>
        </p:spPr>
        <p:txBody>
          <a:bodyPr>
            <a:noAutofit/>
          </a:bodyPr>
          <a:lstStyle/>
          <a:p>
            <a:pPr algn="l"/>
            <a:r>
              <a:rPr lang="en-IN" sz="2400" dirty="0" smtClean="0"/>
              <a:t>DIFFERENT MINES IN INDIA:                                            </a:t>
            </a:r>
            <a:endParaRPr lang="en-IN" sz="2400" dirty="0"/>
          </a:p>
        </p:txBody>
      </p:sp>
      <p:sp>
        <p:nvSpPr>
          <p:cNvPr id="3" name="Content Placeholder 2"/>
          <p:cNvSpPr>
            <a:spLocks noGrp="1"/>
          </p:cNvSpPr>
          <p:nvPr>
            <p:ph idx="1"/>
          </p:nvPr>
        </p:nvSpPr>
        <p:spPr>
          <a:xfrm>
            <a:off x="467544" y="1196752"/>
            <a:ext cx="8352928" cy="3312367"/>
          </a:xfrm>
        </p:spPr>
        <p:txBody>
          <a:bodyPr>
            <a:normAutofit/>
          </a:bodyPr>
          <a:lstStyle/>
          <a:p>
            <a:pPr marL="514350" indent="-514350">
              <a:buFont typeface="+mj-lt"/>
              <a:buAutoNum type="arabicPeriod"/>
            </a:pPr>
            <a:r>
              <a:rPr lang="en-IN" sz="2000" dirty="0" err="1"/>
              <a:t>J</a:t>
            </a:r>
            <a:r>
              <a:rPr lang="en-IN" sz="2000" dirty="0" err="1" smtClean="0"/>
              <a:t>aduguda</a:t>
            </a:r>
            <a:r>
              <a:rPr lang="en-IN" sz="2000" dirty="0" smtClean="0"/>
              <a:t> uranium mine, JHARKHAND</a:t>
            </a:r>
          </a:p>
          <a:p>
            <a:pPr marL="514350" indent="-514350">
              <a:buFont typeface="+mj-lt"/>
              <a:buAutoNum type="arabicPeriod"/>
            </a:pPr>
            <a:r>
              <a:rPr lang="en-IN" sz="2000" dirty="0" err="1" smtClean="0"/>
              <a:t>Jharia</a:t>
            </a:r>
            <a:r>
              <a:rPr lang="en-IN" sz="2000" dirty="0" smtClean="0"/>
              <a:t> coal </a:t>
            </a:r>
            <a:r>
              <a:rPr lang="en-IN" sz="2000" dirty="0" err="1" smtClean="0"/>
              <a:t>mines,JHARKHAND</a:t>
            </a:r>
            <a:endParaRPr lang="en-IN" sz="2000" dirty="0" smtClean="0"/>
          </a:p>
          <a:p>
            <a:pPr marL="514350" indent="-514350">
              <a:buFont typeface="+mj-lt"/>
              <a:buAutoNum type="arabicPeriod"/>
            </a:pPr>
            <a:r>
              <a:rPr lang="en-IN" sz="2000" dirty="0" err="1" smtClean="0"/>
              <a:t>Sukinda</a:t>
            </a:r>
            <a:r>
              <a:rPr lang="en-IN" sz="2000" dirty="0" smtClean="0"/>
              <a:t> chromite mines, ODISHA </a:t>
            </a:r>
          </a:p>
          <a:p>
            <a:pPr marL="514350" indent="-514350">
              <a:buFont typeface="+mj-lt"/>
              <a:buAutoNum type="arabicPeriod"/>
            </a:pPr>
            <a:r>
              <a:rPr lang="en-IN" sz="2000" dirty="0" err="1" smtClean="0"/>
              <a:t>Kundremukh</a:t>
            </a:r>
            <a:r>
              <a:rPr lang="en-IN" sz="2000" dirty="0" smtClean="0"/>
              <a:t> iron ore mine, KARNATAKA</a:t>
            </a:r>
          </a:p>
          <a:p>
            <a:pPr marL="514350" indent="-514350">
              <a:buFont typeface="+mj-lt"/>
              <a:buAutoNum type="arabicPeriod"/>
            </a:pPr>
            <a:r>
              <a:rPr lang="en-IN" sz="2000" dirty="0" smtClean="0"/>
              <a:t>East coast bauxite mine, ODISHA</a:t>
            </a:r>
          </a:p>
          <a:p>
            <a:pPr marL="514350" indent="-514350">
              <a:buFont typeface="+mj-lt"/>
              <a:buAutoNum type="arabicPeriod"/>
            </a:pPr>
            <a:r>
              <a:rPr lang="en-IN" sz="2000" dirty="0" smtClean="0"/>
              <a:t>North east coal </a:t>
            </a:r>
            <a:r>
              <a:rPr lang="en-IN" sz="2000" dirty="0" err="1" smtClean="0"/>
              <a:t>fields,ASSAM</a:t>
            </a:r>
            <a:endParaRPr lang="en-IN" sz="2000" dirty="0" smtClean="0"/>
          </a:p>
          <a:p>
            <a:pPr marL="514350" indent="-514350">
              <a:buFont typeface="+mj-lt"/>
              <a:buAutoNum type="arabicPeriod"/>
            </a:pPr>
            <a:endParaRPr lang="en-IN" sz="2000" dirty="0"/>
          </a:p>
        </p:txBody>
      </p:sp>
    </p:spTree>
    <p:extLst>
      <p:ext uri="{BB962C8B-B14F-4D97-AF65-F5344CB8AC3E}">
        <p14:creationId xmlns:p14="http://schemas.microsoft.com/office/powerpoint/2010/main" val="631545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4676"/>
            <a:ext cx="4824536" cy="966052"/>
          </a:xfrm>
        </p:spPr>
        <p:txBody>
          <a:bodyPr>
            <a:normAutofit/>
          </a:bodyPr>
          <a:lstStyle/>
          <a:p>
            <a:pPr algn="l"/>
            <a:r>
              <a:rPr lang="en-IN" sz="2400" dirty="0" smtClean="0"/>
              <a:t>MINING COMPANIES IN INDIA:</a:t>
            </a:r>
            <a:endParaRPr lang="en-IN" sz="2400" dirty="0"/>
          </a:p>
        </p:txBody>
      </p:sp>
      <p:sp>
        <p:nvSpPr>
          <p:cNvPr id="3" name="Content Placeholder 2"/>
          <p:cNvSpPr>
            <a:spLocks noGrp="1"/>
          </p:cNvSpPr>
          <p:nvPr>
            <p:ph idx="1"/>
          </p:nvPr>
        </p:nvSpPr>
        <p:spPr>
          <a:xfrm>
            <a:off x="323528" y="1124744"/>
            <a:ext cx="8424936" cy="4525963"/>
          </a:xfrm>
        </p:spPr>
        <p:txBody>
          <a:bodyPr>
            <a:normAutofit/>
          </a:bodyPr>
          <a:lstStyle/>
          <a:p>
            <a:r>
              <a:rPr lang="en-IN" sz="2000" dirty="0" smtClean="0"/>
              <a:t>NCDC-National Coal Development Corporation of </a:t>
            </a:r>
            <a:r>
              <a:rPr lang="en-IN" sz="2000" dirty="0" err="1" smtClean="0"/>
              <a:t>india</a:t>
            </a:r>
            <a:r>
              <a:rPr lang="en-IN" sz="2000" dirty="0" smtClean="0"/>
              <a:t>.</a:t>
            </a:r>
          </a:p>
          <a:p>
            <a:r>
              <a:rPr lang="en-IN" sz="2000" dirty="0" smtClean="0"/>
              <a:t>NMDC- National Mineral Development Corporation of </a:t>
            </a:r>
            <a:r>
              <a:rPr lang="en-IN" sz="2000" dirty="0" err="1" smtClean="0"/>
              <a:t>india</a:t>
            </a:r>
            <a:r>
              <a:rPr lang="en-IN" sz="2000" dirty="0" smtClean="0"/>
              <a:t>.</a:t>
            </a:r>
          </a:p>
          <a:p>
            <a:r>
              <a:rPr lang="en-IN" sz="2000" dirty="0" smtClean="0"/>
              <a:t>BALCO-Bharat Aluminium Company.</a:t>
            </a:r>
          </a:p>
          <a:p>
            <a:r>
              <a:rPr lang="en-IN" sz="2000" dirty="0" smtClean="0"/>
              <a:t>PPCL-Pyrites, Phosphates and Chemical Ltd.</a:t>
            </a:r>
          </a:p>
          <a:p>
            <a:r>
              <a:rPr lang="en-IN" sz="2000" dirty="0" smtClean="0"/>
              <a:t>HZL-Hindustan Zinc Ltd.</a:t>
            </a:r>
          </a:p>
          <a:p>
            <a:r>
              <a:rPr lang="en-IN" sz="2000" dirty="0" smtClean="0"/>
              <a:t>NLCL-</a:t>
            </a:r>
            <a:r>
              <a:rPr lang="en-IN" sz="2000" dirty="0" err="1" smtClean="0"/>
              <a:t>Neyveli</a:t>
            </a:r>
            <a:r>
              <a:rPr lang="en-IN" sz="2000" dirty="0" smtClean="0"/>
              <a:t> Lignite Corporation Limited.</a:t>
            </a:r>
          </a:p>
          <a:p>
            <a:r>
              <a:rPr lang="en-IN" sz="2000" dirty="0" smtClean="0"/>
              <a:t>HCL-Hindustan Copper Ltd.</a:t>
            </a:r>
          </a:p>
          <a:p>
            <a:r>
              <a:rPr lang="en-IN" sz="2000" dirty="0" smtClean="0"/>
              <a:t>BGML-Bharat Gold Mines Ltd.</a:t>
            </a:r>
          </a:p>
          <a:p>
            <a:r>
              <a:rPr lang="en-IN" sz="2000" dirty="0" smtClean="0"/>
              <a:t>SAIL-Steel Authority of India Limited(formerly Hindustan Steel Ltd.)</a:t>
            </a:r>
          </a:p>
        </p:txBody>
      </p:sp>
      <p:sp>
        <p:nvSpPr>
          <p:cNvPr id="5" name="TextBox 4"/>
          <p:cNvSpPr txBox="1"/>
          <p:nvPr/>
        </p:nvSpPr>
        <p:spPr>
          <a:xfrm>
            <a:off x="251520" y="4653136"/>
            <a:ext cx="7776864" cy="1754326"/>
          </a:xfrm>
          <a:prstGeom prst="rect">
            <a:avLst/>
          </a:prstGeom>
          <a:noFill/>
        </p:spPr>
        <p:txBody>
          <a:bodyPr wrap="square" rtlCol="0">
            <a:spAutoFit/>
          </a:bodyPr>
          <a:lstStyle/>
          <a:p>
            <a:r>
              <a:rPr lang="en-IN" dirty="0" smtClean="0"/>
              <a:t>MINING COMPANIES IN WORLD:</a:t>
            </a:r>
          </a:p>
          <a:p>
            <a:pPr marL="285750" indent="-285750">
              <a:buFont typeface="Arial" panose="020B0604020202020204" pitchFamily="34" charset="0"/>
              <a:buChar char="•"/>
            </a:pPr>
            <a:r>
              <a:rPr lang="en-IN" dirty="0" smtClean="0"/>
              <a:t>Glencore Xstrata public Ltd., </a:t>
            </a:r>
            <a:r>
              <a:rPr lang="en-IN" dirty="0" err="1" smtClean="0"/>
              <a:t>switzerland</a:t>
            </a:r>
            <a:r>
              <a:rPr lang="en-IN" dirty="0" smtClean="0"/>
              <a:t>, United Kingdoms</a:t>
            </a:r>
          </a:p>
          <a:p>
            <a:pPr marL="285750" indent="-285750">
              <a:buFont typeface="Arial" panose="020B0604020202020204" pitchFamily="34" charset="0"/>
              <a:buChar char="•"/>
            </a:pPr>
            <a:r>
              <a:rPr lang="en-IN" dirty="0" smtClean="0"/>
              <a:t>BHP Billiton , Melbourne, Australia</a:t>
            </a:r>
          </a:p>
          <a:p>
            <a:pPr marL="285750" indent="-285750">
              <a:buFont typeface="Arial" panose="020B0604020202020204" pitchFamily="34" charset="0"/>
              <a:buChar char="•"/>
            </a:pPr>
            <a:r>
              <a:rPr lang="en-IN" dirty="0" smtClean="0"/>
              <a:t>Rio Tinto MNC, United Kingdom</a:t>
            </a:r>
          </a:p>
          <a:p>
            <a:pPr marL="285750" indent="-285750">
              <a:buFont typeface="Arial" panose="020B0604020202020204" pitchFamily="34" charset="0"/>
              <a:buChar char="•"/>
            </a:pPr>
            <a:r>
              <a:rPr lang="en-IN" dirty="0" smtClean="0"/>
              <a:t>China </a:t>
            </a:r>
            <a:r>
              <a:rPr lang="en-IN" dirty="0" err="1" smtClean="0"/>
              <a:t>Shenhua</a:t>
            </a:r>
            <a:r>
              <a:rPr lang="en-IN" dirty="0" smtClean="0"/>
              <a:t> Energy, China</a:t>
            </a:r>
          </a:p>
          <a:p>
            <a:pPr marL="285750" indent="-285750">
              <a:buFont typeface="Arial" panose="020B0604020202020204" pitchFamily="34" charset="0"/>
              <a:buChar char="•"/>
            </a:pPr>
            <a:r>
              <a:rPr lang="en-IN" dirty="0" smtClean="0"/>
              <a:t>Vale, Brazil</a:t>
            </a:r>
            <a:endParaRPr lang="en-IN" dirty="0"/>
          </a:p>
        </p:txBody>
      </p:sp>
    </p:spTree>
    <p:extLst>
      <p:ext uri="{BB962C8B-B14F-4D97-AF65-F5344CB8AC3E}">
        <p14:creationId xmlns:p14="http://schemas.microsoft.com/office/powerpoint/2010/main" val="631545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2"/>
          <p:cNvGraphicFramePr>
            <a:graphicFrameLocks noGrp="1"/>
          </p:cNvGraphicFramePr>
          <p:nvPr>
            <p:extLst>
              <p:ext uri="{D42A27DB-BD31-4B8C-83A1-F6EECF244321}">
                <p14:modId xmlns:p14="http://schemas.microsoft.com/office/powerpoint/2010/main" val="473113705"/>
              </p:ext>
            </p:extLst>
          </p:nvPr>
        </p:nvGraphicFramePr>
        <p:xfrm>
          <a:off x="863848" y="188640"/>
          <a:ext cx="7452568" cy="6192687"/>
        </p:xfrm>
        <a:graphic>
          <a:graphicData uri="http://schemas.openxmlformats.org/drawingml/2006/table">
            <a:tbl>
              <a:tblPr firstRow="1" bandRow="1">
                <a:tableStyleId>{2D5ABB26-0587-4C30-8999-92F81FD0307C}</a:tableStyleId>
              </a:tblPr>
              <a:tblGrid>
                <a:gridCol w="1492106"/>
                <a:gridCol w="5960462"/>
              </a:tblGrid>
              <a:tr h="415612">
                <a:tc gridSpan="2">
                  <a:txBody>
                    <a:bodyPr/>
                    <a:lstStyle/>
                    <a:p>
                      <a:endParaRPr sz="1000">
                        <a:latin typeface="Arial Narrow"/>
                        <a:cs typeface="Arial Narrow"/>
                      </a:endParaRPr>
                    </a:p>
                  </a:txBody>
                  <a:tcPr marL="0" marR="0" marT="0" marB="0">
                    <a:lnB w="2136">
                      <a:solidFill>
                        <a:srgbClr val="EAEDF6"/>
                      </a:solidFill>
                      <a:prstDash val="solid"/>
                    </a:lnB>
                  </a:tcPr>
                </a:tc>
                <a:tc hMerge="1">
                  <a:txBody>
                    <a:bodyPr/>
                    <a:lstStyle/>
                    <a:p>
                      <a:endParaRPr/>
                    </a:p>
                  </a:txBody>
                  <a:tcPr marL="0" marR="0" marT="0" marB="0"/>
                </a:tc>
              </a:tr>
              <a:tr h="324253">
                <a:tc gridSpan="2">
                  <a:txBody>
                    <a:bodyPr/>
                    <a:lstStyle/>
                    <a:p>
                      <a:pPr marL="50165">
                        <a:lnSpc>
                          <a:spcPct val="100000"/>
                        </a:lnSpc>
                      </a:pPr>
                      <a:r>
                        <a:rPr sz="900" b="1" spc="-70" dirty="0">
                          <a:solidFill>
                            <a:srgbClr val="FFFFFF"/>
                          </a:solidFill>
                          <a:latin typeface="Arial"/>
                          <a:cs typeface="Arial"/>
                        </a:rPr>
                        <a:t>T</a:t>
                      </a:r>
                      <a:r>
                        <a:rPr sz="900" b="1" dirty="0">
                          <a:solidFill>
                            <a:srgbClr val="FFFFFF"/>
                          </a:solidFill>
                          <a:latin typeface="Arial"/>
                          <a:cs typeface="Arial"/>
                        </a:rPr>
                        <a:t>able</a:t>
                      </a:r>
                      <a:r>
                        <a:rPr sz="900" b="1" spc="-35" dirty="0">
                          <a:solidFill>
                            <a:srgbClr val="FFFFFF"/>
                          </a:solidFill>
                          <a:latin typeface="Arial"/>
                          <a:cs typeface="Arial"/>
                        </a:rPr>
                        <a:t> </a:t>
                      </a:r>
                      <a:r>
                        <a:rPr sz="900" b="1" dirty="0">
                          <a:solidFill>
                            <a:srgbClr val="FFFFFF"/>
                          </a:solidFill>
                          <a:latin typeface="Arial"/>
                          <a:cs typeface="Arial"/>
                        </a:rPr>
                        <a:t>5–2.</a:t>
                      </a:r>
                      <a:r>
                        <a:rPr sz="900" b="1" spc="-35" dirty="0">
                          <a:solidFill>
                            <a:srgbClr val="FFFFFF"/>
                          </a:solidFill>
                          <a:latin typeface="Arial"/>
                          <a:cs typeface="Arial"/>
                        </a:rPr>
                        <a:t> </a:t>
                      </a:r>
                      <a:r>
                        <a:rPr sz="900" b="1" dirty="0">
                          <a:solidFill>
                            <a:srgbClr val="FFFFFF"/>
                          </a:solidFill>
                          <a:latin typeface="Arial"/>
                          <a:cs typeface="Arial"/>
                        </a:rPr>
                        <a:t>Competing</a:t>
                      </a:r>
                      <a:r>
                        <a:rPr sz="900" b="1" spc="-35" dirty="0">
                          <a:solidFill>
                            <a:srgbClr val="FFFFFF"/>
                          </a:solidFill>
                          <a:latin typeface="Arial"/>
                          <a:cs typeface="Arial"/>
                        </a:rPr>
                        <a:t> </a:t>
                      </a:r>
                      <a:r>
                        <a:rPr sz="900" b="1" dirty="0">
                          <a:solidFill>
                            <a:srgbClr val="FFFFFF"/>
                          </a:solidFill>
                          <a:latin typeface="Arial"/>
                          <a:cs typeface="Arial"/>
                        </a:rPr>
                        <a:t>Metals</a:t>
                      </a:r>
                      <a:r>
                        <a:rPr sz="900" b="1" spc="-35" dirty="0">
                          <a:solidFill>
                            <a:srgbClr val="FFFFFF"/>
                          </a:solidFill>
                          <a:latin typeface="Arial"/>
                          <a:cs typeface="Arial"/>
                        </a:rPr>
                        <a:t> </a:t>
                      </a:r>
                      <a:r>
                        <a:rPr sz="900" b="1" dirty="0">
                          <a:solidFill>
                            <a:srgbClr val="FFFFFF"/>
                          </a:solidFill>
                          <a:latin typeface="Arial"/>
                          <a:cs typeface="Arial"/>
                        </a:rPr>
                        <a:t>or</a:t>
                      </a:r>
                      <a:r>
                        <a:rPr sz="900" b="1" spc="-35" dirty="0">
                          <a:solidFill>
                            <a:srgbClr val="FFFFFF"/>
                          </a:solidFill>
                          <a:latin typeface="Arial"/>
                          <a:cs typeface="Arial"/>
                        </a:rPr>
                        <a:t> </a:t>
                      </a:r>
                      <a:r>
                        <a:rPr sz="900" b="1" dirty="0">
                          <a:solidFill>
                            <a:srgbClr val="FFFFFF"/>
                          </a:solidFill>
                          <a:latin typeface="Arial"/>
                          <a:cs typeface="Arial"/>
                        </a:rPr>
                        <a:t>Materials</a:t>
                      </a:r>
                      <a:r>
                        <a:rPr sz="900" b="1" spc="-35" dirty="0">
                          <a:solidFill>
                            <a:srgbClr val="FFFFFF"/>
                          </a:solidFill>
                          <a:latin typeface="Arial"/>
                          <a:cs typeface="Arial"/>
                        </a:rPr>
                        <a:t> </a:t>
                      </a:r>
                      <a:r>
                        <a:rPr sz="900" b="1" dirty="0">
                          <a:solidFill>
                            <a:srgbClr val="FFFFFF"/>
                          </a:solidFill>
                          <a:latin typeface="Arial"/>
                          <a:cs typeface="Arial"/>
                        </a:rPr>
                        <a:t>in</a:t>
                      </a:r>
                      <a:r>
                        <a:rPr sz="900" b="1" spc="-35" dirty="0">
                          <a:solidFill>
                            <a:srgbClr val="FFFFFF"/>
                          </a:solidFill>
                          <a:latin typeface="Arial"/>
                          <a:cs typeface="Arial"/>
                        </a:rPr>
                        <a:t> </a:t>
                      </a:r>
                      <a:r>
                        <a:rPr sz="900" b="1" dirty="0">
                          <a:solidFill>
                            <a:srgbClr val="FFFFFF"/>
                          </a:solidFill>
                          <a:latin typeface="Arial"/>
                          <a:cs typeface="Arial"/>
                        </a:rPr>
                        <a:t>Some</a:t>
                      </a:r>
                      <a:r>
                        <a:rPr sz="900" b="1" spc="-35" dirty="0">
                          <a:solidFill>
                            <a:srgbClr val="FFFFFF"/>
                          </a:solidFill>
                          <a:latin typeface="Arial"/>
                          <a:cs typeface="Arial"/>
                        </a:rPr>
                        <a:t> </a:t>
                      </a:r>
                      <a:r>
                        <a:rPr sz="900" b="1" dirty="0">
                          <a:solidFill>
                            <a:srgbClr val="FFFFFF"/>
                          </a:solidFill>
                          <a:latin typeface="Arial"/>
                          <a:cs typeface="Arial"/>
                        </a:rPr>
                        <a:t>Large</a:t>
                      </a:r>
                      <a:r>
                        <a:rPr sz="900" b="1" spc="-35" dirty="0">
                          <a:solidFill>
                            <a:srgbClr val="FFFFFF"/>
                          </a:solidFill>
                          <a:latin typeface="Arial"/>
                          <a:cs typeface="Arial"/>
                        </a:rPr>
                        <a:t> </a:t>
                      </a:r>
                      <a:r>
                        <a:rPr sz="900" b="1" dirty="0">
                          <a:solidFill>
                            <a:srgbClr val="FFFFFF"/>
                          </a:solidFill>
                          <a:latin typeface="Arial"/>
                          <a:cs typeface="Arial"/>
                        </a:rPr>
                        <a:t>End-Use</a:t>
                      </a:r>
                      <a:r>
                        <a:rPr sz="900" b="1" spc="-35" dirty="0">
                          <a:solidFill>
                            <a:srgbClr val="FFFFFF"/>
                          </a:solidFill>
                          <a:latin typeface="Arial"/>
                          <a:cs typeface="Arial"/>
                        </a:rPr>
                        <a:t> </a:t>
                      </a:r>
                      <a:r>
                        <a:rPr sz="900" b="1" dirty="0">
                          <a:solidFill>
                            <a:srgbClr val="FFFFFF"/>
                          </a:solidFill>
                          <a:latin typeface="Arial"/>
                          <a:cs typeface="Arial"/>
                        </a:rPr>
                        <a:t>Applications</a:t>
                      </a:r>
                      <a:endParaRPr sz="900">
                        <a:latin typeface="Arial"/>
                        <a:cs typeface="Arial"/>
                      </a:endParaRPr>
                    </a:p>
                  </a:txBody>
                  <a:tcPr marL="0" marR="0" marT="0" marB="0">
                    <a:lnT w="2136">
                      <a:solidFill>
                        <a:srgbClr val="EAEDF6"/>
                      </a:solidFill>
                      <a:prstDash val="solid"/>
                    </a:lnT>
                    <a:solidFill>
                      <a:srgbClr val="8CA6D5"/>
                    </a:solidFill>
                  </a:tcPr>
                </a:tc>
                <a:tc hMerge="1">
                  <a:txBody>
                    <a:bodyPr/>
                    <a:lstStyle/>
                    <a:p>
                      <a:endParaRPr/>
                    </a:p>
                  </a:txBody>
                  <a:tcPr marL="0" marR="0" marT="0" marB="0"/>
                </a:tc>
              </a:tr>
              <a:tr h="166293">
                <a:tc>
                  <a:txBody>
                    <a:bodyPr/>
                    <a:lstStyle/>
                    <a:p>
                      <a:pPr marL="50165">
                        <a:lnSpc>
                          <a:spcPct val="100000"/>
                        </a:lnSpc>
                      </a:pPr>
                      <a:r>
                        <a:rPr sz="900" b="1" dirty="0">
                          <a:latin typeface="Arial"/>
                          <a:cs typeface="Arial"/>
                        </a:rPr>
                        <a:t>Industries</a:t>
                      </a:r>
                      <a:endParaRPr sz="900">
                        <a:latin typeface="Arial"/>
                        <a:cs typeface="Arial"/>
                      </a:endParaRPr>
                    </a:p>
                  </a:txBody>
                  <a:tcPr marL="0" marR="0" marT="0" marB="0">
                    <a:lnB w="12700">
                      <a:solidFill>
                        <a:srgbClr val="8CA6D5"/>
                      </a:solidFill>
                      <a:prstDash val="solid"/>
                    </a:lnB>
                    <a:solidFill>
                      <a:srgbClr val="EAEDF6"/>
                    </a:solidFill>
                  </a:tcPr>
                </a:tc>
                <a:tc>
                  <a:txBody>
                    <a:bodyPr/>
                    <a:lstStyle/>
                    <a:p>
                      <a:pPr marL="156845">
                        <a:lnSpc>
                          <a:spcPct val="100000"/>
                        </a:lnSpc>
                      </a:pPr>
                      <a:r>
                        <a:rPr sz="900" b="1" dirty="0">
                          <a:latin typeface="Arial"/>
                          <a:cs typeface="Arial"/>
                        </a:rPr>
                        <a:t>Competing</a:t>
                      </a:r>
                      <a:r>
                        <a:rPr sz="900" b="1" spc="-35" dirty="0">
                          <a:latin typeface="Arial"/>
                          <a:cs typeface="Arial"/>
                        </a:rPr>
                        <a:t> </a:t>
                      </a:r>
                      <a:r>
                        <a:rPr sz="900" b="1" dirty="0">
                          <a:latin typeface="Arial"/>
                          <a:cs typeface="Arial"/>
                        </a:rPr>
                        <a:t>metals/material</a:t>
                      </a:r>
                      <a:endParaRPr sz="900">
                        <a:latin typeface="Arial"/>
                        <a:cs typeface="Arial"/>
                      </a:endParaRPr>
                    </a:p>
                  </a:txBody>
                  <a:tcPr marL="0" marR="0" marT="0" marB="0">
                    <a:lnB w="12700">
                      <a:solidFill>
                        <a:srgbClr val="8CA6D5"/>
                      </a:solidFill>
                      <a:prstDash val="solid"/>
                    </a:lnB>
                    <a:solidFill>
                      <a:srgbClr val="EAEDF6"/>
                    </a:solidFill>
                  </a:tcPr>
                </a:tc>
              </a:tr>
              <a:tr h="209245">
                <a:tc>
                  <a:txBody>
                    <a:bodyPr/>
                    <a:lstStyle/>
                    <a:p>
                      <a:pPr marL="50165">
                        <a:lnSpc>
                          <a:spcPct val="100000"/>
                        </a:lnSpc>
                      </a:pPr>
                      <a:r>
                        <a:rPr sz="900" b="1" spc="-70" dirty="0">
                          <a:latin typeface="Arial"/>
                          <a:cs typeface="Arial"/>
                        </a:rPr>
                        <a:t>T</a:t>
                      </a:r>
                      <a:r>
                        <a:rPr sz="900" b="1" dirty="0">
                          <a:latin typeface="Arial"/>
                          <a:cs typeface="Arial"/>
                        </a:rPr>
                        <a:t>ransport:</a:t>
                      </a:r>
                      <a:endParaRPr sz="900">
                        <a:latin typeface="Arial"/>
                        <a:cs typeface="Arial"/>
                      </a:endParaRPr>
                    </a:p>
                  </a:txBody>
                  <a:tcPr marL="0" marR="0" marT="0" marB="0">
                    <a:lnT w="12700">
                      <a:solidFill>
                        <a:srgbClr val="8CA6D5"/>
                      </a:solidFill>
                      <a:prstDash val="solid"/>
                    </a:lnT>
                    <a:solidFill>
                      <a:srgbClr val="EAEDF6"/>
                    </a:solidFill>
                  </a:tcPr>
                </a:tc>
                <a:tc>
                  <a:txBody>
                    <a:bodyPr/>
                    <a:lstStyle/>
                    <a:p>
                      <a:endParaRPr sz="900">
                        <a:latin typeface="Arial"/>
                        <a:cs typeface="Arial"/>
                      </a:endParaRPr>
                    </a:p>
                  </a:txBody>
                  <a:tcPr marL="0" marR="0" marT="0" marB="0">
                    <a:lnT w="12700">
                      <a:solidFill>
                        <a:srgbClr val="8CA6D5"/>
                      </a:solidFill>
                      <a:prstDash val="solid"/>
                    </a:lnT>
                    <a:solidFill>
                      <a:srgbClr val="EAEDF6"/>
                    </a:solidFill>
                  </a:tcPr>
                </a:tc>
              </a:tr>
              <a:tr h="304566">
                <a:tc>
                  <a:txBody>
                    <a:bodyPr/>
                    <a:lstStyle/>
                    <a:p>
                      <a:pPr marL="50165">
                        <a:lnSpc>
                          <a:spcPct val="100000"/>
                        </a:lnSpc>
                      </a:pPr>
                      <a:r>
                        <a:rPr sz="900" dirty="0">
                          <a:latin typeface="Arial"/>
                          <a:cs typeface="Arial"/>
                        </a:rPr>
                        <a:t>Motor</a:t>
                      </a:r>
                      <a:r>
                        <a:rPr sz="900" spc="-35" dirty="0">
                          <a:latin typeface="Arial"/>
                          <a:cs typeface="Arial"/>
                        </a:rPr>
                        <a:t> </a:t>
                      </a:r>
                      <a:r>
                        <a:rPr sz="900" dirty="0">
                          <a:latin typeface="Arial"/>
                          <a:cs typeface="Arial"/>
                        </a:rPr>
                        <a:t>vehicles</a:t>
                      </a:r>
                      <a:endParaRPr sz="900">
                        <a:latin typeface="Arial"/>
                        <a:cs typeface="Arial"/>
                      </a:endParaRPr>
                    </a:p>
                  </a:txBody>
                  <a:tcPr marL="0" marR="0" marT="0" marB="0">
                    <a:solidFill>
                      <a:srgbClr val="EAEDF6"/>
                    </a:solidFill>
                  </a:tcPr>
                </a:tc>
                <a:tc>
                  <a:txBody>
                    <a:bodyPr/>
                    <a:lstStyle/>
                    <a:p>
                      <a:pPr marL="156845">
                        <a:lnSpc>
                          <a:spcPct val="100000"/>
                        </a:lnSpc>
                      </a:pPr>
                      <a:r>
                        <a:rPr sz="900" i="1" dirty="0">
                          <a:latin typeface="Calibri"/>
                          <a:cs typeface="Calibri"/>
                        </a:rPr>
                        <a:t>Cast</a:t>
                      </a:r>
                      <a:r>
                        <a:rPr sz="900" i="1" spc="15" dirty="0">
                          <a:latin typeface="Calibri"/>
                          <a:cs typeface="Calibri"/>
                        </a:rPr>
                        <a:t> </a:t>
                      </a:r>
                      <a:r>
                        <a:rPr sz="900" i="1" dirty="0">
                          <a:latin typeface="Calibri"/>
                          <a:cs typeface="Calibri"/>
                        </a:rPr>
                        <a:t>iron</a:t>
                      </a:r>
                      <a:r>
                        <a:rPr sz="900" i="1" spc="15" dirty="0">
                          <a:latin typeface="Calibri"/>
                          <a:cs typeface="Calibri"/>
                        </a:rPr>
                        <a:t> </a:t>
                      </a:r>
                      <a:r>
                        <a:rPr sz="900" dirty="0">
                          <a:latin typeface="Arial"/>
                          <a:cs typeface="Arial"/>
                        </a:rPr>
                        <a:t>and</a:t>
                      </a:r>
                      <a:r>
                        <a:rPr sz="900" spc="-35" dirty="0">
                          <a:latin typeface="Arial"/>
                          <a:cs typeface="Arial"/>
                        </a:rPr>
                        <a:t> </a:t>
                      </a:r>
                      <a:r>
                        <a:rPr sz="900" i="1" dirty="0">
                          <a:latin typeface="Calibri"/>
                          <a:cs typeface="Calibri"/>
                        </a:rPr>
                        <a:t>steel</a:t>
                      </a:r>
                      <a:r>
                        <a:rPr sz="900" i="1" spc="15" dirty="0">
                          <a:latin typeface="Calibri"/>
                          <a:cs typeface="Calibri"/>
                        </a:rPr>
                        <a:t> </a:t>
                      </a:r>
                      <a:r>
                        <a:rPr sz="900" dirty="0">
                          <a:latin typeface="Arial"/>
                          <a:cs typeface="Arial"/>
                        </a:rPr>
                        <a:t>are</a:t>
                      </a:r>
                      <a:r>
                        <a:rPr sz="900" spc="-35" dirty="0">
                          <a:latin typeface="Arial"/>
                          <a:cs typeface="Arial"/>
                        </a:rPr>
                        <a:t> </a:t>
                      </a:r>
                      <a:r>
                        <a:rPr sz="900" dirty="0">
                          <a:latin typeface="Arial"/>
                          <a:cs typeface="Arial"/>
                        </a:rPr>
                        <a:t>used</a:t>
                      </a:r>
                      <a:r>
                        <a:rPr sz="900" spc="-3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construction</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motor</a:t>
                      </a:r>
                      <a:r>
                        <a:rPr sz="900" spc="-35" dirty="0">
                          <a:latin typeface="Arial"/>
                          <a:cs typeface="Arial"/>
                        </a:rPr>
                        <a:t> </a:t>
                      </a:r>
                      <a:r>
                        <a:rPr sz="900" dirty="0">
                          <a:latin typeface="Arial"/>
                          <a:cs typeface="Arial"/>
                        </a:rPr>
                        <a:t>vehicles.</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need</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reduce</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weight</a:t>
                      </a:r>
                      <a:r>
                        <a:rPr sz="900" spc="-35" dirty="0">
                          <a:latin typeface="Arial"/>
                          <a:cs typeface="Arial"/>
                        </a:rPr>
                        <a:t> </a:t>
                      </a:r>
                      <a:r>
                        <a:rPr sz="900" dirty="0">
                          <a:latin typeface="Arial"/>
                          <a:cs typeface="Arial"/>
                        </a:rPr>
                        <a:t>of</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845">
                        <a:lnSpc>
                          <a:spcPct val="100000"/>
                        </a:lnSpc>
                      </a:pPr>
                      <a:r>
                        <a:rPr sz="900" dirty="0">
                          <a:latin typeface="Arial"/>
                          <a:cs typeface="Arial"/>
                        </a:rPr>
                        <a:t>automobiles</a:t>
                      </a:r>
                      <a:r>
                        <a:rPr sz="900" spc="-35" dirty="0">
                          <a:latin typeface="Arial"/>
                          <a:cs typeface="Arial"/>
                        </a:rPr>
                        <a:t> </a:t>
                      </a:r>
                      <a:r>
                        <a:rPr sz="900" dirty="0">
                          <a:latin typeface="Arial"/>
                          <a:cs typeface="Arial"/>
                        </a:rPr>
                        <a:t>has</a:t>
                      </a:r>
                      <a:r>
                        <a:rPr sz="900" spc="-35" dirty="0">
                          <a:latin typeface="Arial"/>
                          <a:cs typeface="Arial"/>
                        </a:rPr>
                        <a:t> </a:t>
                      </a:r>
                      <a:r>
                        <a:rPr sz="900" dirty="0">
                          <a:latin typeface="Arial"/>
                          <a:cs typeface="Arial"/>
                        </a:rPr>
                        <a:t>led</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introduction</a:t>
                      </a:r>
                      <a:r>
                        <a:rPr sz="900" spc="-35" dirty="0">
                          <a:latin typeface="Arial"/>
                          <a:cs typeface="Arial"/>
                        </a:rPr>
                        <a:t> </a:t>
                      </a:r>
                      <a:r>
                        <a:rPr sz="900" dirty="0">
                          <a:latin typeface="Arial"/>
                          <a:cs typeface="Arial"/>
                        </a:rPr>
                        <a:t>of</a:t>
                      </a:r>
                      <a:r>
                        <a:rPr sz="900" spc="-30" dirty="0">
                          <a:latin typeface="Arial"/>
                          <a:cs typeface="Arial"/>
                        </a:rPr>
                        <a:t> </a:t>
                      </a:r>
                      <a:r>
                        <a:rPr sz="900" i="1" dirty="0">
                          <a:latin typeface="Calibri"/>
                          <a:cs typeface="Calibri"/>
                        </a:rPr>
                        <a:t>aluminium</a:t>
                      </a:r>
                      <a:r>
                        <a:rPr sz="900" i="1" spc="15" dirty="0">
                          <a:latin typeface="Calibri"/>
                          <a:cs typeface="Calibri"/>
                        </a:rPr>
                        <a:t> </a:t>
                      </a:r>
                      <a:r>
                        <a:rPr sz="900" dirty="0">
                          <a:latin typeface="Arial"/>
                          <a:cs typeface="Arial"/>
                        </a:rPr>
                        <a:t>in</a:t>
                      </a:r>
                      <a:r>
                        <a:rPr sz="900" spc="-35" dirty="0">
                          <a:latin typeface="Arial"/>
                          <a:cs typeface="Arial"/>
                        </a:rPr>
                        <a:t> </a:t>
                      </a:r>
                      <a:r>
                        <a:rPr sz="900" dirty="0">
                          <a:latin typeface="Arial"/>
                          <a:cs typeface="Arial"/>
                        </a:rPr>
                        <a:t>engine</a:t>
                      </a:r>
                      <a:r>
                        <a:rPr sz="900" spc="-35" dirty="0">
                          <a:latin typeface="Arial"/>
                          <a:cs typeface="Arial"/>
                        </a:rPr>
                        <a:t> </a:t>
                      </a:r>
                      <a:r>
                        <a:rPr sz="900" dirty="0">
                          <a:latin typeface="Arial"/>
                          <a:cs typeface="Arial"/>
                        </a:rPr>
                        <a:t>parts</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increasingly</a:t>
                      </a:r>
                      <a:r>
                        <a:rPr sz="900" spc="-3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body</a:t>
                      </a:r>
                      <a:r>
                        <a:rPr sz="900" spc="-35" dirty="0">
                          <a:latin typeface="Arial"/>
                          <a:cs typeface="Arial"/>
                        </a:rPr>
                        <a:t> </a:t>
                      </a:r>
                      <a:r>
                        <a:rPr sz="900" dirty="0">
                          <a:latin typeface="Arial"/>
                          <a:cs typeface="Arial"/>
                        </a:rPr>
                        <a:t>parts.</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210">
                        <a:lnSpc>
                          <a:spcPct val="100000"/>
                        </a:lnSpc>
                      </a:pPr>
                      <a:r>
                        <a:rPr sz="900" dirty="0">
                          <a:latin typeface="Arial"/>
                          <a:cs typeface="Arial"/>
                        </a:rPr>
                        <a:t>Aluminium</a:t>
                      </a:r>
                      <a:r>
                        <a:rPr sz="900" spc="-35" dirty="0">
                          <a:latin typeface="Arial"/>
                          <a:cs typeface="Arial"/>
                        </a:rPr>
                        <a:t> </a:t>
                      </a:r>
                      <a:r>
                        <a:rPr sz="900" dirty="0">
                          <a:latin typeface="Arial"/>
                          <a:cs typeface="Arial"/>
                        </a:rPr>
                        <a:t>offers</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same</a:t>
                      </a:r>
                      <a:r>
                        <a:rPr sz="900" spc="-35" dirty="0">
                          <a:latin typeface="Arial"/>
                          <a:cs typeface="Arial"/>
                        </a:rPr>
                        <a:t> </a:t>
                      </a:r>
                      <a:r>
                        <a:rPr sz="900" dirty="0">
                          <a:latin typeface="Arial"/>
                          <a:cs typeface="Arial"/>
                        </a:rPr>
                        <a:t>or</a:t>
                      </a:r>
                      <a:r>
                        <a:rPr sz="900" spc="-35" dirty="0">
                          <a:latin typeface="Arial"/>
                          <a:cs typeface="Arial"/>
                        </a:rPr>
                        <a:t> </a:t>
                      </a:r>
                      <a:r>
                        <a:rPr sz="900" dirty="0">
                          <a:latin typeface="Arial"/>
                          <a:cs typeface="Arial"/>
                        </a:rPr>
                        <a:t>better</a:t>
                      </a:r>
                      <a:r>
                        <a:rPr sz="900" spc="-35" dirty="0">
                          <a:latin typeface="Arial"/>
                          <a:cs typeface="Arial"/>
                        </a:rPr>
                        <a:t> </a:t>
                      </a:r>
                      <a:r>
                        <a:rPr sz="900" dirty="0">
                          <a:latin typeface="Arial"/>
                          <a:cs typeface="Arial"/>
                        </a:rPr>
                        <a:t>strength</a:t>
                      </a:r>
                      <a:r>
                        <a:rPr sz="900" spc="-35" dirty="0">
                          <a:latin typeface="Arial"/>
                          <a:cs typeface="Arial"/>
                        </a:rPr>
                        <a:t> </a:t>
                      </a:r>
                      <a:r>
                        <a:rPr sz="900" dirty="0">
                          <a:latin typeface="Arial"/>
                          <a:cs typeface="Arial"/>
                        </a:rPr>
                        <a:t>with</a:t>
                      </a:r>
                      <a:r>
                        <a:rPr sz="900" spc="-35" dirty="0">
                          <a:latin typeface="Arial"/>
                          <a:cs typeface="Arial"/>
                        </a:rPr>
                        <a:t> </a:t>
                      </a:r>
                      <a:r>
                        <a:rPr sz="900" dirty="0">
                          <a:latin typeface="Arial"/>
                          <a:cs typeface="Arial"/>
                        </a:rPr>
                        <a:t>lighter</a:t>
                      </a:r>
                      <a:r>
                        <a:rPr sz="900" spc="-35" dirty="0">
                          <a:latin typeface="Arial"/>
                          <a:cs typeface="Arial"/>
                        </a:rPr>
                        <a:t> </a:t>
                      </a:r>
                      <a:r>
                        <a:rPr sz="900" dirty="0">
                          <a:latin typeface="Arial"/>
                          <a:cs typeface="Arial"/>
                        </a:rPr>
                        <a:t>weight</a:t>
                      </a:r>
                      <a:r>
                        <a:rPr sz="900" spc="-35" dirty="0">
                          <a:latin typeface="Arial"/>
                          <a:cs typeface="Arial"/>
                        </a:rPr>
                        <a:t> </a:t>
                      </a:r>
                      <a:r>
                        <a:rPr sz="900" dirty="0">
                          <a:latin typeface="Arial"/>
                          <a:cs typeface="Arial"/>
                        </a:rPr>
                        <a:t>compared</a:t>
                      </a:r>
                      <a:r>
                        <a:rPr sz="900" spc="-35" dirty="0">
                          <a:latin typeface="Arial"/>
                          <a:cs typeface="Arial"/>
                        </a:rPr>
                        <a:t> </a:t>
                      </a:r>
                      <a:r>
                        <a:rPr sz="900" dirty="0">
                          <a:latin typeface="Arial"/>
                          <a:cs typeface="Arial"/>
                        </a:rPr>
                        <a:t>with</a:t>
                      </a:r>
                      <a:r>
                        <a:rPr sz="900" spc="-35" dirty="0">
                          <a:latin typeface="Arial"/>
                          <a:cs typeface="Arial"/>
                        </a:rPr>
                        <a:t> </a:t>
                      </a:r>
                      <a:r>
                        <a:rPr sz="900" dirty="0">
                          <a:latin typeface="Arial"/>
                          <a:cs typeface="Arial"/>
                        </a:rPr>
                        <a:t>steel,</a:t>
                      </a:r>
                      <a:r>
                        <a:rPr sz="900" spc="-35" dirty="0">
                          <a:latin typeface="Arial"/>
                          <a:cs typeface="Arial"/>
                        </a:rPr>
                        <a:t> </a:t>
                      </a:r>
                      <a:r>
                        <a:rPr sz="900" dirty="0">
                          <a:latin typeface="Arial"/>
                          <a:cs typeface="Arial"/>
                        </a:rPr>
                        <a:t>although</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cost</a:t>
                      </a:r>
                      <a:r>
                        <a:rPr sz="900" spc="-35" dirty="0">
                          <a:latin typeface="Arial"/>
                          <a:cs typeface="Arial"/>
                        </a:rPr>
                        <a:t> </a:t>
                      </a:r>
                      <a:r>
                        <a:rPr sz="900" dirty="0">
                          <a:latin typeface="Arial"/>
                          <a:cs typeface="Arial"/>
                        </a:rPr>
                        <a:t>of</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210">
                        <a:lnSpc>
                          <a:spcPct val="100000"/>
                        </a:lnSpc>
                      </a:pPr>
                      <a:r>
                        <a:rPr sz="900" dirty="0">
                          <a:latin typeface="Arial"/>
                          <a:cs typeface="Arial"/>
                        </a:rPr>
                        <a:t>aluminium</a:t>
                      </a:r>
                      <a:r>
                        <a:rPr sz="900" spc="-35" dirty="0">
                          <a:latin typeface="Arial"/>
                          <a:cs typeface="Arial"/>
                        </a:rPr>
                        <a:t> </a:t>
                      </a:r>
                      <a:r>
                        <a:rPr sz="900" dirty="0">
                          <a:latin typeface="Arial"/>
                          <a:cs typeface="Arial"/>
                        </a:rPr>
                        <a:t>per</a:t>
                      </a:r>
                      <a:r>
                        <a:rPr sz="900" spc="-35" dirty="0">
                          <a:latin typeface="Arial"/>
                          <a:cs typeface="Arial"/>
                        </a:rPr>
                        <a:t> </a:t>
                      </a:r>
                      <a:r>
                        <a:rPr sz="900" dirty="0">
                          <a:latin typeface="Arial"/>
                          <a:cs typeface="Arial"/>
                        </a:rPr>
                        <a:t>tonne</a:t>
                      </a:r>
                      <a:r>
                        <a:rPr sz="900" spc="-35" dirty="0">
                          <a:latin typeface="Arial"/>
                          <a:cs typeface="Arial"/>
                        </a:rPr>
                        <a:t> </a:t>
                      </a:r>
                      <a:r>
                        <a:rPr sz="900" dirty="0">
                          <a:latin typeface="Arial"/>
                          <a:cs typeface="Arial"/>
                        </a:rPr>
                        <a:t>(four</a:t>
                      </a:r>
                      <a:r>
                        <a:rPr sz="900" spc="-35" dirty="0">
                          <a:latin typeface="Arial"/>
                          <a:cs typeface="Arial"/>
                        </a:rPr>
                        <a:t> </a:t>
                      </a:r>
                      <a:r>
                        <a:rPr sz="900" dirty="0">
                          <a:latin typeface="Arial"/>
                          <a:cs typeface="Arial"/>
                        </a:rPr>
                        <a:t>or</a:t>
                      </a:r>
                      <a:r>
                        <a:rPr sz="900" spc="-35" dirty="0">
                          <a:latin typeface="Arial"/>
                          <a:cs typeface="Arial"/>
                        </a:rPr>
                        <a:t> </a:t>
                      </a:r>
                      <a:r>
                        <a:rPr sz="900" dirty="0">
                          <a:latin typeface="Arial"/>
                          <a:cs typeface="Arial"/>
                        </a:rPr>
                        <a:t>five</a:t>
                      </a:r>
                      <a:r>
                        <a:rPr sz="900" spc="-35" dirty="0">
                          <a:latin typeface="Arial"/>
                          <a:cs typeface="Arial"/>
                        </a:rPr>
                        <a:t> </a:t>
                      </a:r>
                      <a:r>
                        <a:rPr sz="900" dirty="0">
                          <a:latin typeface="Arial"/>
                          <a:cs typeface="Arial"/>
                        </a:rPr>
                        <a:t>times</a:t>
                      </a:r>
                      <a:r>
                        <a:rPr sz="900" spc="-35" dirty="0">
                          <a:latin typeface="Arial"/>
                          <a:cs typeface="Arial"/>
                        </a:rPr>
                        <a:t> </a:t>
                      </a:r>
                      <a:r>
                        <a:rPr sz="900" dirty="0">
                          <a:latin typeface="Arial"/>
                          <a:cs typeface="Arial"/>
                        </a:rPr>
                        <a:t>more</a:t>
                      </a:r>
                      <a:r>
                        <a:rPr sz="900" spc="-35" dirty="0">
                          <a:latin typeface="Arial"/>
                          <a:cs typeface="Arial"/>
                        </a:rPr>
                        <a:t> </a:t>
                      </a:r>
                      <a:r>
                        <a:rPr sz="900" dirty="0">
                          <a:latin typeface="Arial"/>
                          <a:cs typeface="Arial"/>
                        </a:rPr>
                        <a:t>than</a:t>
                      </a:r>
                      <a:r>
                        <a:rPr sz="900" spc="-35" dirty="0">
                          <a:latin typeface="Arial"/>
                          <a:cs typeface="Arial"/>
                        </a:rPr>
                        <a:t> </a:t>
                      </a:r>
                      <a:r>
                        <a:rPr sz="900" dirty="0">
                          <a:latin typeface="Arial"/>
                          <a:cs typeface="Arial"/>
                        </a:rPr>
                        <a:t>steel)</a:t>
                      </a:r>
                      <a:r>
                        <a:rPr sz="900" spc="-35" dirty="0">
                          <a:latin typeface="Arial"/>
                          <a:cs typeface="Arial"/>
                        </a:rPr>
                        <a:t> </a:t>
                      </a:r>
                      <a:r>
                        <a:rPr sz="900" dirty="0">
                          <a:latin typeface="Arial"/>
                          <a:cs typeface="Arial"/>
                        </a:rPr>
                        <a:t>is</a:t>
                      </a:r>
                      <a:r>
                        <a:rPr sz="900" spc="-35" dirty="0">
                          <a:latin typeface="Arial"/>
                          <a:cs typeface="Arial"/>
                        </a:rPr>
                        <a:t> </a:t>
                      </a:r>
                      <a:r>
                        <a:rPr sz="900" dirty="0">
                          <a:latin typeface="Arial"/>
                          <a:cs typeface="Arial"/>
                        </a:rPr>
                        <a:t>prohibitive.</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steel</a:t>
                      </a:r>
                      <a:r>
                        <a:rPr sz="900" spc="-35" dirty="0">
                          <a:latin typeface="Arial"/>
                          <a:cs typeface="Arial"/>
                        </a:rPr>
                        <a:t> </a:t>
                      </a:r>
                      <a:r>
                        <a:rPr sz="900" dirty="0">
                          <a:latin typeface="Arial"/>
                          <a:cs typeface="Arial"/>
                        </a:rPr>
                        <a:t>industry</a:t>
                      </a:r>
                      <a:r>
                        <a:rPr sz="900" spc="-35" dirty="0">
                          <a:latin typeface="Arial"/>
                          <a:cs typeface="Arial"/>
                        </a:rPr>
                        <a:t> </a:t>
                      </a:r>
                      <a:r>
                        <a:rPr sz="900" dirty="0">
                          <a:latin typeface="Arial"/>
                          <a:cs typeface="Arial"/>
                        </a:rPr>
                        <a:t>has</a:t>
                      </a:r>
                      <a:r>
                        <a:rPr sz="900" spc="-35" dirty="0">
                          <a:latin typeface="Arial"/>
                          <a:cs typeface="Arial"/>
                        </a:rPr>
                        <a:t> </a:t>
                      </a:r>
                      <a:r>
                        <a:rPr sz="900" dirty="0">
                          <a:latin typeface="Arial"/>
                          <a:cs typeface="Arial"/>
                        </a:rPr>
                        <a:t>responded</a:t>
                      </a:r>
                      <a:r>
                        <a:rPr sz="900" spc="-35" dirty="0">
                          <a:latin typeface="Arial"/>
                          <a:cs typeface="Arial"/>
                        </a:rPr>
                        <a:t> </a:t>
                      </a:r>
                      <a:r>
                        <a:rPr sz="900" dirty="0">
                          <a:latin typeface="Arial"/>
                          <a:cs typeface="Arial"/>
                        </a:rPr>
                        <a:t>by</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210">
                        <a:lnSpc>
                          <a:spcPct val="100000"/>
                        </a:lnSpc>
                      </a:pPr>
                      <a:r>
                        <a:rPr sz="900" dirty="0">
                          <a:latin typeface="Arial"/>
                          <a:cs typeface="Arial"/>
                        </a:rPr>
                        <a:t>demonstrating</a:t>
                      </a:r>
                      <a:r>
                        <a:rPr sz="900" spc="-35" dirty="0">
                          <a:latin typeface="Arial"/>
                          <a:cs typeface="Arial"/>
                        </a:rPr>
                        <a:t> </a:t>
                      </a:r>
                      <a:r>
                        <a:rPr sz="900" dirty="0">
                          <a:latin typeface="Arial"/>
                          <a:cs typeface="Arial"/>
                        </a:rPr>
                        <a:t>that</a:t>
                      </a:r>
                      <a:r>
                        <a:rPr sz="900" spc="-35" dirty="0">
                          <a:latin typeface="Arial"/>
                          <a:cs typeface="Arial"/>
                        </a:rPr>
                        <a:t> </a:t>
                      </a:r>
                      <a:r>
                        <a:rPr sz="900" dirty="0">
                          <a:latin typeface="Arial"/>
                          <a:cs typeface="Arial"/>
                        </a:rPr>
                        <a:t>cars</a:t>
                      </a:r>
                      <a:r>
                        <a:rPr sz="900" spc="-35" dirty="0">
                          <a:latin typeface="Arial"/>
                          <a:cs typeface="Arial"/>
                        </a:rPr>
                        <a:t> </a:t>
                      </a:r>
                      <a:r>
                        <a:rPr sz="900" dirty="0">
                          <a:latin typeface="Arial"/>
                          <a:cs typeface="Arial"/>
                        </a:rPr>
                        <a:t>can</a:t>
                      </a:r>
                      <a:r>
                        <a:rPr sz="900" spc="-35" dirty="0">
                          <a:latin typeface="Arial"/>
                          <a:cs typeface="Arial"/>
                        </a:rPr>
                        <a:t> </a:t>
                      </a:r>
                      <a:r>
                        <a:rPr sz="900" dirty="0">
                          <a:latin typeface="Arial"/>
                          <a:cs typeface="Arial"/>
                        </a:rPr>
                        <a:t>be</a:t>
                      </a:r>
                      <a:r>
                        <a:rPr sz="900" spc="-35" dirty="0">
                          <a:latin typeface="Arial"/>
                          <a:cs typeface="Arial"/>
                        </a:rPr>
                        <a:t> </a:t>
                      </a:r>
                      <a:r>
                        <a:rPr sz="900" dirty="0">
                          <a:latin typeface="Arial"/>
                          <a:cs typeface="Arial"/>
                        </a:rPr>
                        <a:t>built</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steel</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still</a:t>
                      </a:r>
                      <a:r>
                        <a:rPr sz="900" spc="-35" dirty="0">
                          <a:latin typeface="Arial"/>
                          <a:cs typeface="Arial"/>
                        </a:rPr>
                        <a:t> </a:t>
                      </a:r>
                      <a:r>
                        <a:rPr sz="900" dirty="0">
                          <a:latin typeface="Arial"/>
                          <a:cs typeface="Arial"/>
                        </a:rPr>
                        <a:t>achieve</a:t>
                      </a:r>
                      <a:r>
                        <a:rPr sz="900" spc="-35" dirty="0">
                          <a:latin typeface="Arial"/>
                          <a:cs typeface="Arial"/>
                        </a:rPr>
                        <a:t> </a:t>
                      </a:r>
                      <a:r>
                        <a:rPr sz="900" dirty="0">
                          <a:latin typeface="Arial"/>
                          <a:cs typeface="Arial"/>
                        </a:rPr>
                        <a:t>much</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weight</a:t>
                      </a:r>
                      <a:r>
                        <a:rPr sz="900" spc="-35" dirty="0">
                          <a:latin typeface="Arial"/>
                          <a:cs typeface="Arial"/>
                        </a:rPr>
                        <a:t> </a:t>
                      </a:r>
                      <a:r>
                        <a:rPr sz="900" dirty="0">
                          <a:latin typeface="Arial"/>
                          <a:cs typeface="Arial"/>
                        </a:rPr>
                        <a:t>savings</a:t>
                      </a:r>
                      <a:r>
                        <a:rPr sz="900" spc="-35" dirty="0">
                          <a:latin typeface="Arial"/>
                          <a:cs typeface="Arial"/>
                        </a:rPr>
                        <a:t> </a:t>
                      </a:r>
                      <a:r>
                        <a:rPr sz="900" dirty="0">
                          <a:latin typeface="Arial"/>
                          <a:cs typeface="Arial"/>
                        </a:rPr>
                        <a:t>associated</a:t>
                      </a:r>
                      <a:r>
                        <a:rPr sz="900" spc="-35" dirty="0">
                          <a:latin typeface="Arial"/>
                          <a:cs typeface="Arial"/>
                        </a:rPr>
                        <a:t> </a:t>
                      </a:r>
                      <a:r>
                        <a:rPr sz="900" dirty="0">
                          <a:latin typeface="Arial"/>
                          <a:cs typeface="Arial"/>
                        </a:rPr>
                        <a:t>with</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210">
                        <a:lnSpc>
                          <a:spcPct val="100000"/>
                        </a:lnSpc>
                      </a:pPr>
                      <a:r>
                        <a:rPr sz="900" dirty="0">
                          <a:latin typeface="Arial"/>
                          <a:cs typeface="Arial"/>
                        </a:rPr>
                        <a:t>cars</a:t>
                      </a:r>
                      <a:r>
                        <a:rPr sz="900" spc="-35" dirty="0">
                          <a:latin typeface="Arial"/>
                          <a:cs typeface="Arial"/>
                        </a:rPr>
                        <a:t> </a:t>
                      </a:r>
                      <a:r>
                        <a:rPr sz="900" dirty="0">
                          <a:latin typeface="Arial"/>
                          <a:cs typeface="Arial"/>
                        </a:rPr>
                        <a:t>containing</a:t>
                      </a:r>
                      <a:r>
                        <a:rPr sz="900" spc="-35" dirty="0">
                          <a:latin typeface="Arial"/>
                          <a:cs typeface="Arial"/>
                        </a:rPr>
                        <a:t> </a:t>
                      </a:r>
                      <a:r>
                        <a:rPr sz="900" dirty="0">
                          <a:latin typeface="Arial"/>
                          <a:cs typeface="Arial"/>
                        </a:rPr>
                        <a:t>high</a:t>
                      </a:r>
                      <a:r>
                        <a:rPr sz="900" spc="-35" dirty="0">
                          <a:latin typeface="Arial"/>
                          <a:cs typeface="Arial"/>
                        </a:rPr>
                        <a:t> </a:t>
                      </a:r>
                      <a:r>
                        <a:rPr sz="900" dirty="0">
                          <a:latin typeface="Arial"/>
                          <a:cs typeface="Arial"/>
                        </a:rPr>
                        <a:t>proportions</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aluminium.</a:t>
                      </a:r>
                      <a:r>
                        <a:rPr sz="900" spc="-35" dirty="0">
                          <a:latin typeface="Arial"/>
                          <a:cs typeface="Arial"/>
                        </a:rPr>
                        <a:t> </a:t>
                      </a:r>
                      <a:r>
                        <a:rPr sz="900" dirty="0">
                          <a:latin typeface="Arial"/>
                          <a:cs typeface="Arial"/>
                        </a:rPr>
                        <a:t>Other</a:t>
                      </a:r>
                      <a:r>
                        <a:rPr sz="900" spc="-35" dirty="0">
                          <a:latin typeface="Arial"/>
                          <a:cs typeface="Arial"/>
                        </a:rPr>
                        <a:t> </a:t>
                      </a:r>
                      <a:r>
                        <a:rPr sz="900" dirty="0">
                          <a:latin typeface="Arial"/>
                          <a:cs typeface="Arial"/>
                        </a:rPr>
                        <a:t>materials,</a:t>
                      </a:r>
                      <a:r>
                        <a:rPr sz="900" spc="-35" dirty="0">
                          <a:latin typeface="Arial"/>
                          <a:cs typeface="Arial"/>
                        </a:rPr>
                        <a:t> </a:t>
                      </a:r>
                      <a:r>
                        <a:rPr sz="900" dirty="0">
                          <a:latin typeface="Arial"/>
                          <a:cs typeface="Arial"/>
                        </a:rPr>
                        <a:t>such</a:t>
                      </a:r>
                      <a:r>
                        <a:rPr sz="900" spc="-35" dirty="0">
                          <a:latin typeface="Arial"/>
                          <a:cs typeface="Arial"/>
                        </a:rPr>
                        <a:t> </a:t>
                      </a:r>
                      <a:r>
                        <a:rPr sz="900" dirty="0">
                          <a:latin typeface="Arial"/>
                          <a:cs typeface="Arial"/>
                        </a:rPr>
                        <a:t>as</a:t>
                      </a:r>
                      <a:r>
                        <a:rPr sz="900" spc="-30" dirty="0">
                          <a:latin typeface="Arial"/>
                          <a:cs typeface="Arial"/>
                        </a:rPr>
                        <a:t> </a:t>
                      </a:r>
                      <a:r>
                        <a:rPr sz="900" i="1" dirty="0">
                          <a:latin typeface="Calibri"/>
                          <a:cs typeface="Calibri"/>
                        </a:rPr>
                        <a:t>magnesium</a:t>
                      </a:r>
                      <a:r>
                        <a:rPr sz="900" i="1" spc="15" dirty="0">
                          <a:latin typeface="Calibri"/>
                          <a:cs typeface="Calibri"/>
                        </a:rPr>
                        <a:t> </a:t>
                      </a:r>
                      <a:r>
                        <a:rPr sz="900" dirty="0">
                          <a:latin typeface="Arial"/>
                          <a:cs typeface="Arial"/>
                        </a:rPr>
                        <a:t>and</a:t>
                      </a:r>
                      <a:r>
                        <a:rPr sz="900" spc="-35" dirty="0">
                          <a:latin typeface="Arial"/>
                          <a:cs typeface="Arial"/>
                        </a:rPr>
                        <a:t> </a:t>
                      </a:r>
                      <a:r>
                        <a:rPr sz="900" i="1" dirty="0">
                          <a:latin typeface="Calibri"/>
                          <a:cs typeface="Calibri"/>
                        </a:rPr>
                        <a:t>engineering</a:t>
                      </a:r>
                      <a:endParaRPr sz="900">
                        <a:latin typeface="Calibri"/>
                        <a:cs typeface="Calibri"/>
                      </a:endParaRPr>
                    </a:p>
                  </a:txBody>
                  <a:tcPr marL="0" marR="0" marT="0" marB="0">
                    <a:solidFill>
                      <a:srgbClr val="EAEDF6"/>
                    </a:solidFill>
                  </a:tcPr>
                </a:tc>
              </a:tr>
              <a:tr h="179457">
                <a:tc>
                  <a:txBody>
                    <a:bodyPr/>
                    <a:lstStyle/>
                    <a:p>
                      <a:endParaRPr sz="900">
                        <a:latin typeface="Calibri"/>
                        <a:cs typeface="Calibri"/>
                      </a:endParaRPr>
                    </a:p>
                  </a:txBody>
                  <a:tcPr marL="0" marR="0" marT="0" marB="0">
                    <a:solidFill>
                      <a:srgbClr val="EAEDF6"/>
                    </a:solidFill>
                  </a:tcPr>
                </a:tc>
                <a:tc>
                  <a:txBody>
                    <a:bodyPr/>
                    <a:lstStyle/>
                    <a:p>
                      <a:pPr marL="156210">
                        <a:lnSpc>
                          <a:spcPct val="100000"/>
                        </a:lnSpc>
                      </a:pPr>
                      <a:r>
                        <a:rPr sz="900" i="1" dirty="0">
                          <a:latin typeface="Calibri"/>
                          <a:cs typeface="Calibri"/>
                        </a:rPr>
                        <a:t>plastics,</a:t>
                      </a:r>
                      <a:r>
                        <a:rPr sz="900" i="1" spc="15" dirty="0">
                          <a:latin typeface="Calibri"/>
                          <a:cs typeface="Calibri"/>
                        </a:rPr>
                        <a:t> </a:t>
                      </a:r>
                      <a:r>
                        <a:rPr sz="900" dirty="0">
                          <a:latin typeface="Arial"/>
                          <a:cs typeface="Arial"/>
                        </a:rPr>
                        <a:t>are</a:t>
                      </a:r>
                      <a:r>
                        <a:rPr sz="900" spc="-35" dirty="0">
                          <a:latin typeface="Arial"/>
                          <a:cs typeface="Arial"/>
                        </a:rPr>
                        <a:t> </a:t>
                      </a:r>
                      <a:r>
                        <a:rPr sz="900" dirty="0">
                          <a:latin typeface="Arial"/>
                          <a:cs typeface="Arial"/>
                        </a:rPr>
                        <a:t>also</a:t>
                      </a:r>
                      <a:r>
                        <a:rPr sz="900" spc="-35" dirty="0">
                          <a:latin typeface="Arial"/>
                          <a:cs typeface="Arial"/>
                        </a:rPr>
                        <a:t> </a:t>
                      </a:r>
                      <a:r>
                        <a:rPr sz="900" dirty="0">
                          <a:latin typeface="Arial"/>
                          <a:cs typeface="Arial"/>
                        </a:rPr>
                        <a:t>competing</a:t>
                      </a:r>
                      <a:r>
                        <a:rPr sz="900" spc="-35"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use</a:t>
                      </a:r>
                      <a:r>
                        <a:rPr sz="900" spc="-3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automotive</a:t>
                      </a:r>
                      <a:r>
                        <a:rPr sz="900" spc="-35" dirty="0">
                          <a:latin typeface="Arial"/>
                          <a:cs typeface="Arial"/>
                        </a:rPr>
                        <a:t> </a:t>
                      </a:r>
                      <a:r>
                        <a:rPr sz="900" dirty="0">
                          <a:latin typeface="Arial"/>
                          <a:cs typeface="Arial"/>
                        </a:rPr>
                        <a:t>components.</a:t>
                      </a:r>
                      <a:endParaRPr sz="900">
                        <a:latin typeface="Arial"/>
                        <a:cs typeface="Arial"/>
                      </a:endParaRPr>
                    </a:p>
                  </a:txBody>
                  <a:tcPr marL="0" marR="0" marT="0" marB="0">
                    <a:solidFill>
                      <a:srgbClr val="EAEDF6"/>
                    </a:solidFill>
                  </a:tcPr>
                </a:tc>
              </a:tr>
              <a:tr h="304566">
                <a:tc>
                  <a:txBody>
                    <a:bodyPr/>
                    <a:lstStyle/>
                    <a:p>
                      <a:pPr marL="50165">
                        <a:lnSpc>
                          <a:spcPct val="100000"/>
                        </a:lnSpc>
                      </a:pPr>
                      <a:r>
                        <a:rPr sz="900" dirty="0">
                          <a:latin typeface="Arial"/>
                          <a:cs typeface="Arial"/>
                        </a:rPr>
                        <a:t>Aircraft</a:t>
                      </a:r>
                      <a:r>
                        <a:rPr sz="900" spc="-35" dirty="0">
                          <a:latin typeface="Arial"/>
                          <a:cs typeface="Arial"/>
                        </a:rPr>
                        <a:t> </a:t>
                      </a:r>
                      <a:r>
                        <a:rPr sz="900" dirty="0">
                          <a:latin typeface="Arial"/>
                          <a:cs typeface="Arial"/>
                        </a:rPr>
                        <a:t>frames</a:t>
                      </a:r>
                      <a:endParaRPr sz="900">
                        <a:latin typeface="Arial"/>
                        <a:cs typeface="Arial"/>
                      </a:endParaRPr>
                    </a:p>
                  </a:txBody>
                  <a:tcPr marL="0" marR="0" marT="0" marB="0">
                    <a:solidFill>
                      <a:srgbClr val="EAEDF6"/>
                    </a:solidFill>
                  </a:tcPr>
                </a:tc>
                <a:tc>
                  <a:txBody>
                    <a:bodyPr/>
                    <a:lstStyle/>
                    <a:p>
                      <a:pPr marL="156210">
                        <a:lnSpc>
                          <a:spcPct val="100000"/>
                        </a:lnSpc>
                      </a:pPr>
                      <a:r>
                        <a:rPr sz="900" i="1" dirty="0">
                          <a:latin typeface="Calibri"/>
                          <a:cs typeface="Calibri"/>
                        </a:rPr>
                        <a:t>Aluminium</a:t>
                      </a:r>
                      <a:r>
                        <a:rPr sz="900" i="1" spc="15" dirty="0">
                          <a:latin typeface="Calibri"/>
                          <a:cs typeface="Calibri"/>
                        </a:rPr>
                        <a:t> </a:t>
                      </a:r>
                      <a:r>
                        <a:rPr sz="900" dirty="0">
                          <a:latin typeface="Arial"/>
                          <a:cs typeface="Arial"/>
                        </a:rPr>
                        <a:t>won</a:t>
                      </a:r>
                      <a:r>
                        <a:rPr sz="900" spc="-35" dirty="0">
                          <a:latin typeface="Arial"/>
                          <a:cs typeface="Arial"/>
                        </a:rPr>
                        <a:t> </a:t>
                      </a:r>
                      <a:r>
                        <a:rPr sz="900" dirty="0">
                          <a:latin typeface="Arial"/>
                          <a:cs typeface="Arial"/>
                        </a:rPr>
                        <a:t>its</a:t>
                      </a:r>
                      <a:r>
                        <a:rPr sz="900" spc="-35" dirty="0">
                          <a:latin typeface="Arial"/>
                          <a:cs typeface="Arial"/>
                        </a:rPr>
                        <a:t> </a:t>
                      </a:r>
                      <a:r>
                        <a:rPr sz="900" dirty="0">
                          <a:latin typeface="Arial"/>
                          <a:cs typeface="Arial"/>
                        </a:rPr>
                        <a:t>first</a:t>
                      </a:r>
                      <a:r>
                        <a:rPr sz="900" spc="-35" dirty="0">
                          <a:latin typeface="Arial"/>
                          <a:cs typeface="Arial"/>
                        </a:rPr>
                        <a:t> </a:t>
                      </a:r>
                      <a:r>
                        <a:rPr sz="900" dirty="0">
                          <a:latin typeface="Arial"/>
                          <a:cs typeface="Arial"/>
                        </a:rPr>
                        <a:t>mass</a:t>
                      </a:r>
                      <a:r>
                        <a:rPr sz="900" spc="-35" dirty="0">
                          <a:latin typeface="Arial"/>
                          <a:cs typeface="Arial"/>
                        </a:rPr>
                        <a:t> </a:t>
                      </a:r>
                      <a:r>
                        <a:rPr sz="900" dirty="0">
                          <a:latin typeface="Arial"/>
                          <a:cs typeface="Arial"/>
                        </a:rPr>
                        <a:t>market</a:t>
                      </a:r>
                      <a:r>
                        <a:rPr sz="900" spc="-35" dirty="0">
                          <a:latin typeface="Arial"/>
                          <a:cs typeface="Arial"/>
                        </a:rPr>
                        <a:t> </a:t>
                      </a:r>
                      <a:r>
                        <a:rPr sz="900" dirty="0">
                          <a:latin typeface="Arial"/>
                          <a:cs typeface="Arial"/>
                        </a:rPr>
                        <a:t>when</a:t>
                      </a:r>
                      <a:r>
                        <a:rPr sz="900" spc="-35" dirty="0">
                          <a:latin typeface="Arial"/>
                          <a:cs typeface="Arial"/>
                        </a:rPr>
                        <a:t> </a:t>
                      </a:r>
                      <a:r>
                        <a:rPr sz="900" dirty="0">
                          <a:latin typeface="Arial"/>
                          <a:cs typeface="Arial"/>
                        </a:rPr>
                        <a:t>it</a:t>
                      </a:r>
                      <a:r>
                        <a:rPr sz="900" spc="-35" dirty="0">
                          <a:latin typeface="Arial"/>
                          <a:cs typeface="Arial"/>
                        </a:rPr>
                        <a:t> </a:t>
                      </a:r>
                      <a:r>
                        <a:rPr sz="900" dirty="0">
                          <a:latin typeface="Arial"/>
                          <a:cs typeface="Arial"/>
                        </a:rPr>
                        <a:t>was</a:t>
                      </a:r>
                      <a:r>
                        <a:rPr sz="900" spc="-35" dirty="0">
                          <a:latin typeface="Arial"/>
                          <a:cs typeface="Arial"/>
                        </a:rPr>
                        <a:t> </a:t>
                      </a:r>
                      <a:r>
                        <a:rPr sz="900" dirty="0">
                          <a:latin typeface="Arial"/>
                          <a:cs typeface="Arial"/>
                        </a:rPr>
                        <a:t>used</a:t>
                      </a:r>
                      <a:r>
                        <a:rPr sz="900" spc="-35" dirty="0">
                          <a:latin typeface="Arial"/>
                          <a:cs typeface="Arial"/>
                        </a:rPr>
                        <a:t> </a:t>
                      </a:r>
                      <a:r>
                        <a:rPr sz="900" dirty="0">
                          <a:latin typeface="Arial"/>
                          <a:cs typeface="Arial"/>
                        </a:rPr>
                        <a:t>as</a:t>
                      </a:r>
                      <a:r>
                        <a:rPr sz="900" spc="-35" dirty="0">
                          <a:latin typeface="Arial"/>
                          <a:cs typeface="Arial"/>
                        </a:rPr>
                        <a:t> </a:t>
                      </a:r>
                      <a:r>
                        <a:rPr sz="900" dirty="0">
                          <a:latin typeface="Arial"/>
                          <a:cs typeface="Arial"/>
                        </a:rPr>
                        <a:t>an</a:t>
                      </a:r>
                      <a:r>
                        <a:rPr sz="900" spc="-35" dirty="0">
                          <a:latin typeface="Arial"/>
                          <a:cs typeface="Arial"/>
                        </a:rPr>
                        <a:t> </a:t>
                      </a:r>
                      <a:r>
                        <a:rPr sz="900" dirty="0">
                          <a:latin typeface="Arial"/>
                          <a:cs typeface="Arial"/>
                        </a:rPr>
                        <a:t>alternative</a:t>
                      </a:r>
                      <a:r>
                        <a:rPr sz="900" spc="-35" dirty="0">
                          <a:latin typeface="Arial"/>
                          <a:cs typeface="Arial"/>
                        </a:rPr>
                        <a:t> </a:t>
                      </a:r>
                      <a:r>
                        <a:rPr sz="900" dirty="0">
                          <a:latin typeface="Arial"/>
                          <a:cs typeface="Arial"/>
                        </a:rPr>
                        <a:t>to</a:t>
                      </a:r>
                      <a:r>
                        <a:rPr sz="900" spc="-30" dirty="0">
                          <a:latin typeface="Arial"/>
                          <a:cs typeface="Arial"/>
                        </a:rPr>
                        <a:t> </a:t>
                      </a:r>
                      <a:r>
                        <a:rPr sz="900" i="1" dirty="0">
                          <a:latin typeface="Calibri"/>
                          <a:cs typeface="Calibri"/>
                        </a:rPr>
                        <a:t>balsa-wood</a:t>
                      </a:r>
                      <a:r>
                        <a:rPr sz="900" i="1" spc="15" dirty="0">
                          <a:latin typeface="Calibri"/>
                          <a:cs typeface="Calibri"/>
                        </a:rPr>
                        <a:t> </a:t>
                      </a:r>
                      <a:r>
                        <a:rPr sz="900" dirty="0">
                          <a:latin typeface="Arial"/>
                          <a:cs typeface="Arial"/>
                        </a:rPr>
                        <a:t>in</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manufacture</a:t>
                      </a:r>
                      <a:endParaRPr sz="900">
                        <a:latin typeface="Arial"/>
                        <a:cs typeface="Arial"/>
                      </a:endParaRPr>
                    </a:p>
                  </a:txBody>
                  <a:tcPr marL="0" marR="0" marT="0" marB="0">
                    <a:solidFill>
                      <a:srgbClr val="EAEDF6"/>
                    </a:solidFill>
                  </a:tcPr>
                </a:tc>
              </a:tr>
              <a:tr h="152282">
                <a:tc>
                  <a:txBody>
                    <a:bodyPr/>
                    <a:lstStyle/>
                    <a:p>
                      <a:endParaRPr sz="900">
                        <a:latin typeface="Arial"/>
                        <a:cs typeface="Arial"/>
                      </a:endParaRPr>
                    </a:p>
                  </a:txBody>
                  <a:tcPr marL="0" marR="0" marT="0" marB="0">
                    <a:lnB w="12700">
                      <a:solidFill>
                        <a:srgbClr val="8CA6D5"/>
                      </a:solidFill>
                      <a:prstDash val="solid"/>
                    </a:lnB>
                    <a:solidFill>
                      <a:srgbClr val="EAEDF6"/>
                    </a:solidFill>
                  </a:tcPr>
                </a:tc>
                <a:tc>
                  <a:txBody>
                    <a:bodyPr/>
                    <a:lstStyle/>
                    <a:p>
                      <a:pPr marL="156845">
                        <a:lnSpc>
                          <a:spcPct val="100000"/>
                        </a:lnSpc>
                      </a:pPr>
                      <a:r>
                        <a:rPr sz="900" dirty="0">
                          <a:latin typeface="Arial"/>
                          <a:cs typeface="Arial"/>
                        </a:rPr>
                        <a:t>of</a:t>
                      </a:r>
                      <a:r>
                        <a:rPr sz="900" spc="-35" dirty="0">
                          <a:latin typeface="Arial"/>
                          <a:cs typeface="Arial"/>
                        </a:rPr>
                        <a:t> </a:t>
                      </a:r>
                      <a:r>
                        <a:rPr sz="900" dirty="0">
                          <a:latin typeface="Arial"/>
                          <a:cs typeface="Arial"/>
                        </a:rPr>
                        <a:t>airframes.</a:t>
                      </a:r>
                      <a:endParaRPr sz="900">
                        <a:latin typeface="Arial"/>
                        <a:cs typeface="Arial"/>
                      </a:endParaRPr>
                    </a:p>
                  </a:txBody>
                  <a:tcPr marL="0" marR="0" marT="0" marB="0">
                    <a:lnB w="12700">
                      <a:solidFill>
                        <a:srgbClr val="8CA6D5"/>
                      </a:solidFill>
                      <a:prstDash val="solid"/>
                    </a:lnB>
                    <a:solidFill>
                      <a:srgbClr val="EAEDF6"/>
                    </a:solidFill>
                  </a:tcPr>
                </a:tc>
              </a:tr>
              <a:tr h="177057">
                <a:tc>
                  <a:txBody>
                    <a:bodyPr/>
                    <a:lstStyle/>
                    <a:p>
                      <a:pPr marL="50165">
                        <a:lnSpc>
                          <a:spcPct val="100000"/>
                        </a:lnSpc>
                      </a:pPr>
                      <a:r>
                        <a:rPr sz="900" b="1" spc="-70" dirty="0">
                          <a:latin typeface="Arial"/>
                          <a:cs typeface="Arial"/>
                        </a:rPr>
                        <a:t>T</a:t>
                      </a:r>
                      <a:r>
                        <a:rPr sz="900" b="1" dirty="0">
                          <a:latin typeface="Arial"/>
                          <a:cs typeface="Arial"/>
                        </a:rPr>
                        <a:t>elecommunication:</a:t>
                      </a:r>
                      <a:endParaRPr sz="900">
                        <a:latin typeface="Arial"/>
                        <a:cs typeface="Arial"/>
                      </a:endParaRPr>
                    </a:p>
                  </a:txBody>
                  <a:tcPr marL="0" marR="0" marT="0" marB="0">
                    <a:lnT w="12700">
                      <a:solidFill>
                        <a:srgbClr val="8CA6D5"/>
                      </a:solidFill>
                      <a:prstDash val="solid"/>
                    </a:lnT>
                    <a:solidFill>
                      <a:srgbClr val="EAEDF6"/>
                    </a:solidFill>
                  </a:tcPr>
                </a:tc>
                <a:tc>
                  <a:txBody>
                    <a:bodyPr/>
                    <a:lstStyle/>
                    <a:p>
                      <a:endParaRPr sz="900">
                        <a:latin typeface="Arial"/>
                        <a:cs typeface="Arial"/>
                      </a:endParaRPr>
                    </a:p>
                  </a:txBody>
                  <a:tcPr marL="0" marR="0" marT="0" marB="0">
                    <a:lnT w="12700">
                      <a:solidFill>
                        <a:srgbClr val="8CA6D5"/>
                      </a:solidFill>
                      <a:prstDash val="solid"/>
                    </a:lnT>
                    <a:solidFill>
                      <a:srgbClr val="EAEDF6"/>
                    </a:solidFill>
                  </a:tcPr>
                </a:tc>
              </a:tr>
              <a:tr h="304566">
                <a:tc>
                  <a:txBody>
                    <a:bodyPr/>
                    <a:lstStyle/>
                    <a:p>
                      <a:pPr marL="50165">
                        <a:lnSpc>
                          <a:spcPct val="100000"/>
                        </a:lnSpc>
                      </a:pPr>
                      <a:r>
                        <a:rPr sz="900" dirty="0">
                          <a:latin typeface="Arial"/>
                          <a:cs typeface="Arial"/>
                        </a:rPr>
                        <a:t>Cables</a:t>
                      </a:r>
                      <a:endParaRPr sz="900">
                        <a:latin typeface="Arial"/>
                        <a:cs typeface="Arial"/>
                      </a:endParaRPr>
                    </a:p>
                  </a:txBody>
                  <a:tcPr marL="0" marR="0" marT="0" marB="0">
                    <a:solidFill>
                      <a:srgbClr val="EAEDF6"/>
                    </a:solidFill>
                  </a:tcPr>
                </a:tc>
                <a:tc>
                  <a:txBody>
                    <a:bodyPr/>
                    <a:lstStyle/>
                    <a:p>
                      <a:pPr marL="156845">
                        <a:lnSpc>
                          <a:spcPct val="100000"/>
                        </a:lnSpc>
                      </a:pPr>
                      <a:r>
                        <a:rPr sz="900" i="1" dirty="0">
                          <a:latin typeface="Calibri"/>
                          <a:cs typeface="Calibri"/>
                        </a:rPr>
                        <a:t>Copper</a:t>
                      </a:r>
                      <a:r>
                        <a:rPr sz="900" i="1" spc="15" dirty="0">
                          <a:latin typeface="Calibri"/>
                          <a:cs typeface="Calibri"/>
                        </a:rPr>
                        <a:t> </a:t>
                      </a:r>
                      <a:r>
                        <a:rPr sz="900" dirty="0">
                          <a:latin typeface="Arial"/>
                          <a:cs typeface="Arial"/>
                        </a:rPr>
                        <a:t>lost</a:t>
                      </a:r>
                      <a:r>
                        <a:rPr sz="900" spc="-35" dirty="0">
                          <a:latin typeface="Arial"/>
                          <a:cs typeface="Arial"/>
                        </a:rPr>
                        <a:t> </a:t>
                      </a:r>
                      <a:r>
                        <a:rPr sz="900" dirty="0">
                          <a:latin typeface="Arial"/>
                          <a:cs typeface="Arial"/>
                        </a:rPr>
                        <a:t>part</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this</a:t>
                      </a:r>
                      <a:r>
                        <a:rPr sz="900" spc="-35" dirty="0">
                          <a:latin typeface="Arial"/>
                          <a:cs typeface="Arial"/>
                        </a:rPr>
                        <a:t> </a:t>
                      </a:r>
                      <a:r>
                        <a:rPr sz="900" dirty="0">
                          <a:latin typeface="Arial"/>
                          <a:cs typeface="Arial"/>
                        </a:rPr>
                        <a:t>market</a:t>
                      </a:r>
                      <a:r>
                        <a:rPr sz="900" spc="-35" dirty="0">
                          <a:latin typeface="Arial"/>
                          <a:cs typeface="Arial"/>
                        </a:rPr>
                        <a:t> </a:t>
                      </a:r>
                      <a:r>
                        <a:rPr sz="900" dirty="0">
                          <a:latin typeface="Arial"/>
                          <a:cs typeface="Arial"/>
                        </a:rPr>
                        <a:t>to</a:t>
                      </a:r>
                      <a:r>
                        <a:rPr sz="900" spc="-35" dirty="0">
                          <a:latin typeface="Arial"/>
                          <a:cs typeface="Arial"/>
                        </a:rPr>
                        <a:t> </a:t>
                      </a:r>
                      <a:r>
                        <a:rPr sz="900" i="1" dirty="0">
                          <a:latin typeface="Calibri"/>
                          <a:cs typeface="Calibri"/>
                        </a:rPr>
                        <a:t>optic</a:t>
                      </a:r>
                      <a:r>
                        <a:rPr sz="900" i="1" spc="15" dirty="0">
                          <a:latin typeface="Calibri"/>
                          <a:cs typeface="Calibri"/>
                        </a:rPr>
                        <a:t> </a:t>
                      </a:r>
                      <a:r>
                        <a:rPr sz="900" i="1" dirty="0">
                          <a:latin typeface="Calibri"/>
                          <a:cs typeface="Calibri"/>
                        </a:rPr>
                        <a:t>fibres</a:t>
                      </a:r>
                      <a:r>
                        <a:rPr sz="900" dirty="0">
                          <a:latin typeface="Arial"/>
                          <a:cs typeface="Arial"/>
                        </a:rPr>
                        <a:t>,</a:t>
                      </a:r>
                      <a:r>
                        <a:rPr sz="900" spc="-35" dirty="0">
                          <a:latin typeface="Arial"/>
                          <a:cs typeface="Arial"/>
                        </a:rPr>
                        <a:t> </a:t>
                      </a:r>
                      <a:r>
                        <a:rPr sz="900" dirty="0">
                          <a:latin typeface="Arial"/>
                          <a:cs typeface="Arial"/>
                        </a:rPr>
                        <a:t>which</a:t>
                      </a:r>
                      <a:r>
                        <a:rPr sz="900" spc="-35" dirty="0">
                          <a:latin typeface="Arial"/>
                          <a:cs typeface="Arial"/>
                        </a:rPr>
                        <a:t> </a:t>
                      </a:r>
                      <a:r>
                        <a:rPr sz="900" dirty="0">
                          <a:latin typeface="Arial"/>
                          <a:cs typeface="Arial"/>
                        </a:rPr>
                        <a:t>are</a:t>
                      </a:r>
                      <a:r>
                        <a:rPr sz="900" spc="-35" dirty="0">
                          <a:latin typeface="Arial"/>
                          <a:cs typeface="Arial"/>
                        </a:rPr>
                        <a:t> </a:t>
                      </a:r>
                      <a:r>
                        <a:rPr sz="900" dirty="0">
                          <a:latin typeface="Arial"/>
                          <a:cs typeface="Arial"/>
                        </a:rPr>
                        <a:t>now</a:t>
                      </a:r>
                      <a:r>
                        <a:rPr sz="900" spc="-35" dirty="0">
                          <a:latin typeface="Arial"/>
                          <a:cs typeface="Arial"/>
                        </a:rPr>
                        <a:t> </a:t>
                      </a:r>
                      <a:r>
                        <a:rPr sz="900" dirty="0">
                          <a:latin typeface="Arial"/>
                          <a:cs typeface="Arial"/>
                        </a:rPr>
                        <a:t>used</a:t>
                      </a:r>
                      <a:r>
                        <a:rPr sz="900" spc="-35"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new</a:t>
                      </a:r>
                      <a:r>
                        <a:rPr sz="900" spc="-35" dirty="0">
                          <a:latin typeface="Arial"/>
                          <a:cs typeface="Arial"/>
                        </a:rPr>
                        <a:t> </a:t>
                      </a:r>
                      <a:r>
                        <a:rPr sz="900" dirty="0">
                          <a:latin typeface="Arial"/>
                          <a:cs typeface="Arial"/>
                        </a:rPr>
                        <a:t>installations</a:t>
                      </a:r>
                      <a:r>
                        <a:rPr sz="900" spc="-35" dirty="0">
                          <a:latin typeface="Arial"/>
                          <a:cs typeface="Arial"/>
                        </a:rPr>
                        <a:t> </a:t>
                      </a:r>
                      <a:r>
                        <a:rPr sz="900" dirty="0">
                          <a:latin typeface="Arial"/>
                          <a:cs typeface="Arial"/>
                        </a:rPr>
                        <a:t>between</a:t>
                      </a:r>
                      <a:r>
                        <a:rPr sz="900" spc="-35" dirty="0">
                          <a:latin typeface="Arial"/>
                          <a:cs typeface="Arial"/>
                        </a:rPr>
                        <a:t> </a:t>
                      </a:r>
                      <a:r>
                        <a:rPr sz="900" dirty="0">
                          <a:latin typeface="Arial"/>
                          <a:cs typeface="Arial"/>
                        </a:rPr>
                        <a:t>major</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845">
                        <a:lnSpc>
                          <a:spcPct val="100000"/>
                        </a:lnSpc>
                      </a:pPr>
                      <a:r>
                        <a:rPr sz="900" dirty="0">
                          <a:latin typeface="Arial"/>
                          <a:cs typeface="Arial"/>
                        </a:rPr>
                        <a:t>centres.</a:t>
                      </a:r>
                      <a:r>
                        <a:rPr sz="900" spc="-35" dirty="0">
                          <a:latin typeface="Arial"/>
                          <a:cs typeface="Arial"/>
                        </a:rPr>
                        <a:t> </a:t>
                      </a:r>
                      <a:r>
                        <a:rPr sz="900" dirty="0">
                          <a:latin typeface="Arial"/>
                          <a:cs typeface="Arial"/>
                        </a:rPr>
                        <a:t>Optic</a:t>
                      </a:r>
                      <a:r>
                        <a:rPr sz="900" spc="-35" dirty="0">
                          <a:latin typeface="Arial"/>
                          <a:cs typeface="Arial"/>
                        </a:rPr>
                        <a:t> </a:t>
                      </a:r>
                      <a:r>
                        <a:rPr sz="900" dirty="0">
                          <a:latin typeface="Arial"/>
                          <a:cs typeface="Arial"/>
                        </a:rPr>
                        <a:t>fibres</a:t>
                      </a:r>
                      <a:r>
                        <a:rPr sz="900" spc="-35" dirty="0">
                          <a:latin typeface="Arial"/>
                          <a:cs typeface="Arial"/>
                        </a:rPr>
                        <a:t> </a:t>
                      </a:r>
                      <a:r>
                        <a:rPr sz="900" dirty="0">
                          <a:latin typeface="Arial"/>
                          <a:cs typeface="Arial"/>
                        </a:rPr>
                        <a:t>are</a:t>
                      </a:r>
                      <a:r>
                        <a:rPr sz="900" spc="-35" dirty="0">
                          <a:latin typeface="Arial"/>
                          <a:cs typeface="Arial"/>
                        </a:rPr>
                        <a:t> </a:t>
                      </a:r>
                      <a:r>
                        <a:rPr sz="900" dirty="0">
                          <a:latin typeface="Arial"/>
                          <a:cs typeface="Arial"/>
                        </a:rPr>
                        <a:t>increasingly</a:t>
                      </a:r>
                      <a:r>
                        <a:rPr sz="900" spc="-35" dirty="0">
                          <a:latin typeface="Arial"/>
                          <a:cs typeface="Arial"/>
                        </a:rPr>
                        <a:t> </a:t>
                      </a:r>
                      <a:r>
                        <a:rPr sz="900" dirty="0">
                          <a:latin typeface="Arial"/>
                          <a:cs typeface="Arial"/>
                        </a:rPr>
                        <a:t>used</a:t>
                      </a:r>
                      <a:r>
                        <a:rPr sz="900" spc="-3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branch</a:t>
                      </a:r>
                      <a:r>
                        <a:rPr sz="900" spc="-35" dirty="0">
                          <a:latin typeface="Arial"/>
                          <a:cs typeface="Arial"/>
                        </a:rPr>
                        <a:t> </a:t>
                      </a:r>
                      <a:r>
                        <a:rPr sz="900" dirty="0">
                          <a:latin typeface="Arial"/>
                          <a:cs typeface="Arial"/>
                        </a:rPr>
                        <a:t>connections,</a:t>
                      </a:r>
                      <a:r>
                        <a:rPr sz="900" spc="-35" dirty="0">
                          <a:latin typeface="Arial"/>
                          <a:cs typeface="Arial"/>
                        </a:rPr>
                        <a:t> </a:t>
                      </a:r>
                      <a:r>
                        <a:rPr sz="900" dirty="0">
                          <a:latin typeface="Arial"/>
                          <a:cs typeface="Arial"/>
                        </a:rPr>
                        <a:t>but</a:t>
                      </a:r>
                      <a:r>
                        <a:rPr sz="900" spc="-35" dirty="0">
                          <a:latin typeface="Arial"/>
                          <a:cs typeface="Arial"/>
                        </a:rPr>
                        <a:t> </a:t>
                      </a:r>
                      <a:r>
                        <a:rPr sz="900" dirty="0">
                          <a:latin typeface="Arial"/>
                          <a:cs typeface="Arial"/>
                        </a:rPr>
                        <a:t>copper</a:t>
                      </a:r>
                      <a:r>
                        <a:rPr sz="900" spc="-35" dirty="0">
                          <a:latin typeface="Arial"/>
                          <a:cs typeface="Arial"/>
                        </a:rPr>
                        <a:t> </a:t>
                      </a:r>
                      <a:r>
                        <a:rPr sz="900" dirty="0">
                          <a:latin typeface="Arial"/>
                          <a:cs typeface="Arial"/>
                        </a:rPr>
                        <a:t>remains</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favoured</a:t>
                      </a:r>
                      <a:endParaRPr sz="900">
                        <a:latin typeface="Arial"/>
                        <a:cs typeface="Arial"/>
                      </a:endParaRPr>
                    </a:p>
                  </a:txBody>
                  <a:tcPr marL="0" marR="0" marT="0" marB="0">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845">
                        <a:lnSpc>
                          <a:spcPct val="100000"/>
                        </a:lnSpc>
                      </a:pPr>
                      <a:r>
                        <a:rPr sz="900" dirty="0">
                          <a:latin typeface="Arial"/>
                          <a:cs typeface="Arial"/>
                        </a:rPr>
                        <a:t>material</a:t>
                      </a:r>
                      <a:r>
                        <a:rPr sz="900" spc="-35"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final</a:t>
                      </a:r>
                      <a:r>
                        <a:rPr sz="900" spc="-35" dirty="0">
                          <a:latin typeface="Arial"/>
                          <a:cs typeface="Arial"/>
                        </a:rPr>
                        <a:t> </a:t>
                      </a:r>
                      <a:r>
                        <a:rPr sz="900" dirty="0">
                          <a:latin typeface="Arial"/>
                          <a:cs typeface="Arial"/>
                        </a:rPr>
                        <a:t>connection</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end-use</a:t>
                      </a:r>
                      <a:r>
                        <a:rPr sz="900" spc="-65" dirty="0">
                          <a:latin typeface="Arial"/>
                          <a:cs typeface="Arial"/>
                        </a:rPr>
                        <a:t>r</a:t>
                      </a:r>
                      <a:r>
                        <a:rPr sz="900" dirty="0">
                          <a:latin typeface="Arial"/>
                          <a:cs typeface="Arial"/>
                        </a:rPr>
                        <a:t>.</a:t>
                      </a:r>
                      <a:r>
                        <a:rPr sz="900" spc="-30" dirty="0">
                          <a:latin typeface="Arial"/>
                          <a:cs typeface="Arial"/>
                        </a:rPr>
                        <a:t> </a:t>
                      </a:r>
                      <a:r>
                        <a:rPr sz="900" i="1" dirty="0">
                          <a:latin typeface="Calibri"/>
                          <a:cs typeface="Calibri"/>
                        </a:rPr>
                        <a:t>Mobile</a:t>
                      </a:r>
                      <a:r>
                        <a:rPr sz="900" i="1" spc="15" dirty="0">
                          <a:latin typeface="Calibri"/>
                          <a:cs typeface="Calibri"/>
                        </a:rPr>
                        <a:t> </a:t>
                      </a:r>
                      <a:r>
                        <a:rPr sz="900" i="1" dirty="0">
                          <a:latin typeface="Calibri"/>
                          <a:cs typeface="Calibri"/>
                        </a:rPr>
                        <a:t>telephones</a:t>
                      </a:r>
                      <a:r>
                        <a:rPr sz="900" i="1" spc="15" dirty="0">
                          <a:latin typeface="Calibri"/>
                          <a:cs typeface="Calibri"/>
                        </a:rPr>
                        <a:t> </a:t>
                      </a:r>
                      <a:r>
                        <a:rPr sz="900" dirty="0">
                          <a:latin typeface="Arial"/>
                          <a:cs typeface="Arial"/>
                        </a:rPr>
                        <a:t>pose</a:t>
                      </a:r>
                      <a:r>
                        <a:rPr sz="900" spc="-3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new</a:t>
                      </a:r>
                      <a:r>
                        <a:rPr sz="900" spc="-35" dirty="0">
                          <a:latin typeface="Arial"/>
                          <a:cs typeface="Arial"/>
                        </a:rPr>
                        <a:t> </a:t>
                      </a:r>
                      <a:r>
                        <a:rPr sz="900" dirty="0">
                          <a:latin typeface="Arial"/>
                          <a:cs typeface="Arial"/>
                        </a:rPr>
                        <a:t>challenge,</a:t>
                      </a:r>
                      <a:r>
                        <a:rPr sz="900" spc="-35" dirty="0">
                          <a:latin typeface="Arial"/>
                          <a:cs typeface="Arial"/>
                        </a:rPr>
                        <a:t> </a:t>
                      </a:r>
                      <a:r>
                        <a:rPr sz="900" dirty="0">
                          <a:latin typeface="Arial"/>
                          <a:cs typeface="Arial"/>
                        </a:rPr>
                        <a:t>since</a:t>
                      </a:r>
                      <a:r>
                        <a:rPr sz="900" spc="-35" dirty="0">
                          <a:latin typeface="Arial"/>
                          <a:cs typeface="Arial"/>
                        </a:rPr>
                        <a:t> </a:t>
                      </a:r>
                      <a:r>
                        <a:rPr sz="900" dirty="0">
                          <a:latin typeface="Arial"/>
                          <a:cs typeface="Arial"/>
                        </a:rPr>
                        <a:t>no</a:t>
                      </a:r>
                      <a:endParaRPr sz="900">
                        <a:latin typeface="Arial"/>
                        <a:cs typeface="Arial"/>
                      </a:endParaRPr>
                    </a:p>
                  </a:txBody>
                  <a:tcPr marL="0" marR="0" marT="0" marB="0">
                    <a:solidFill>
                      <a:srgbClr val="EAEDF6"/>
                    </a:solidFill>
                  </a:tcPr>
                </a:tc>
              </a:tr>
              <a:tr h="152282">
                <a:tc>
                  <a:txBody>
                    <a:bodyPr/>
                    <a:lstStyle/>
                    <a:p>
                      <a:endParaRPr sz="900">
                        <a:latin typeface="Arial"/>
                        <a:cs typeface="Arial"/>
                      </a:endParaRPr>
                    </a:p>
                  </a:txBody>
                  <a:tcPr marL="0" marR="0" marT="0" marB="0">
                    <a:lnB w="12700">
                      <a:solidFill>
                        <a:srgbClr val="8CA6D5"/>
                      </a:solidFill>
                      <a:prstDash val="solid"/>
                    </a:lnB>
                    <a:solidFill>
                      <a:srgbClr val="EAEDF6"/>
                    </a:solidFill>
                  </a:tcPr>
                </a:tc>
                <a:tc>
                  <a:txBody>
                    <a:bodyPr/>
                    <a:lstStyle/>
                    <a:p>
                      <a:pPr marL="156845">
                        <a:lnSpc>
                          <a:spcPct val="100000"/>
                        </a:lnSpc>
                      </a:pPr>
                      <a:r>
                        <a:rPr sz="900" dirty="0">
                          <a:latin typeface="Arial"/>
                          <a:cs typeface="Arial"/>
                        </a:rPr>
                        <a:t>cabling</a:t>
                      </a:r>
                      <a:r>
                        <a:rPr sz="900" spc="-35" dirty="0">
                          <a:latin typeface="Arial"/>
                          <a:cs typeface="Arial"/>
                        </a:rPr>
                        <a:t> </a:t>
                      </a:r>
                      <a:r>
                        <a:rPr sz="900" dirty="0">
                          <a:latin typeface="Arial"/>
                          <a:cs typeface="Arial"/>
                        </a:rPr>
                        <a:t>is</a:t>
                      </a:r>
                      <a:r>
                        <a:rPr sz="900" spc="-35" dirty="0">
                          <a:latin typeface="Arial"/>
                          <a:cs typeface="Arial"/>
                        </a:rPr>
                        <a:t> </a:t>
                      </a:r>
                      <a:r>
                        <a:rPr sz="900" dirty="0">
                          <a:latin typeface="Arial"/>
                          <a:cs typeface="Arial"/>
                        </a:rPr>
                        <a:t>required.</a:t>
                      </a:r>
                      <a:endParaRPr sz="900">
                        <a:latin typeface="Arial"/>
                        <a:cs typeface="Arial"/>
                      </a:endParaRPr>
                    </a:p>
                  </a:txBody>
                  <a:tcPr marL="0" marR="0" marT="0" marB="0">
                    <a:lnB w="12700">
                      <a:solidFill>
                        <a:srgbClr val="8CA6D5"/>
                      </a:solidFill>
                      <a:prstDash val="solid"/>
                    </a:lnB>
                    <a:solidFill>
                      <a:srgbClr val="EAEDF6"/>
                    </a:solidFill>
                  </a:tcPr>
                </a:tc>
              </a:tr>
              <a:tr h="304566">
                <a:tc>
                  <a:txBody>
                    <a:bodyPr/>
                    <a:lstStyle/>
                    <a:p>
                      <a:pPr marL="50165">
                        <a:lnSpc>
                          <a:spcPct val="100000"/>
                        </a:lnSpc>
                      </a:pPr>
                      <a:r>
                        <a:rPr sz="900" b="1" dirty="0">
                          <a:latin typeface="Arial"/>
                          <a:cs typeface="Arial"/>
                        </a:rPr>
                        <a:t>Electrical</a:t>
                      </a:r>
                      <a:r>
                        <a:rPr sz="900" b="1" spc="-35" dirty="0">
                          <a:latin typeface="Arial"/>
                          <a:cs typeface="Arial"/>
                        </a:rPr>
                        <a:t> </a:t>
                      </a:r>
                      <a:r>
                        <a:rPr sz="900" b="1" dirty="0">
                          <a:latin typeface="Arial"/>
                          <a:cs typeface="Arial"/>
                        </a:rPr>
                        <a:t>transmission</a:t>
                      </a:r>
                      <a:endParaRPr sz="900">
                        <a:latin typeface="Arial"/>
                        <a:cs typeface="Arial"/>
                      </a:endParaRPr>
                    </a:p>
                  </a:txBody>
                  <a:tcPr marL="0" marR="0" marT="0" marB="0">
                    <a:lnT w="12700">
                      <a:solidFill>
                        <a:srgbClr val="8CA6D5"/>
                      </a:solidFill>
                      <a:prstDash val="solid"/>
                    </a:lnT>
                    <a:solidFill>
                      <a:srgbClr val="EAEDF6"/>
                    </a:solidFill>
                  </a:tcPr>
                </a:tc>
                <a:tc>
                  <a:txBody>
                    <a:bodyPr/>
                    <a:lstStyle/>
                    <a:p>
                      <a:pPr marL="156845">
                        <a:lnSpc>
                          <a:spcPct val="100000"/>
                        </a:lnSpc>
                      </a:pPr>
                      <a:r>
                        <a:rPr sz="900" i="1" dirty="0">
                          <a:latin typeface="Calibri"/>
                          <a:cs typeface="Calibri"/>
                        </a:rPr>
                        <a:t>Aluminium</a:t>
                      </a:r>
                      <a:r>
                        <a:rPr sz="900" i="1" spc="15" dirty="0">
                          <a:latin typeface="Calibri"/>
                          <a:cs typeface="Calibri"/>
                        </a:rPr>
                        <a:t> </a:t>
                      </a:r>
                      <a:r>
                        <a:rPr sz="900" dirty="0">
                          <a:latin typeface="Arial"/>
                          <a:cs typeface="Arial"/>
                        </a:rPr>
                        <a:t>competes</a:t>
                      </a:r>
                      <a:r>
                        <a:rPr sz="900" spc="-35" dirty="0">
                          <a:latin typeface="Arial"/>
                          <a:cs typeface="Arial"/>
                        </a:rPr>
                        <a:t> </a:t>
                      </a:r>
                      <a:r>
                        <a:rPr sz="900" dirty="0">
                          <a:latin typeface="Arial"/>
                          <a:cs typeface="Arial"/>
                        </a:rPr>
                        <a:t>with</a:t>
                      </a:r>
                      <a:r>
                        <a:rPr sz="900" spc="-35" dirty="0">
                          <a:latin typeface="Arial"/>
                          <a:cs typeface="Arial"/>
                        </a:rPr>
                        <a:t> </a:t>
                      </a:r>
                      <a:r>
                        <a:rPr sz="900" i="1" dirty="0">
                          <a:latin typeface="Calibri"/>
                          <a:cs typeface="Calibri"/>
                        </a:rPr>
                        <a:t>coppe</a:t>
                      </a:r>
                      <a:r>
                        <a:rPr sz="900" i="1" spc="-5" dirty="0">
                          <a:latin typeface="Calibri"/>
                          <a:cs typeface="Calibri"/>
                        </a:rPr>
                        <a:t>r</a:t>
                      </a:r>
                      <a:r>
                        <a:rPr sz="900" dirty="0">
                          <a:latin typeface="Arial"/>
                          <a:cs typeface="Arial"/>
                        </a:rPr>
                        <a:t>,</a:t>
                      </a:r>
                      <a:r>
                        <a:rPr sz="900" spc="-35" dirty="0">
                          <a:latin typeface="Arial"/>
                          <a:cs typeface="Arial"/>
                        </a:rPr>
                        <a:t> </a:t>
                      </a:r>
                      <a:r>
                        <a:rPr sz="900" dirty="0">
                          <a:latin typeface="Arial"/>
                          <a:cs typeface="Arial"/>
                        </a:rPr>
                        <a:t>having</a:t>
                      </a:r>
                      <a:r>
                        <a:rPr sz="900" spc="-35" dirty="0">
                          <a:latin typeface="Arial"/>
                          <a:cs typeface="Arial"/>
                        </a:rPr>
                        <a:t> </a:t>
                      </a:r>
                      <a:r>
                        <a:rPr sz="900" dirty="0">
                          <a:latin typeface="Arial"/>
                          <a:cs typeface="Arial"/>
                        </a:rPr>
                        <a:t>won</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market</a:t>
                      </a:r>
                      <a:r>
                        <a:rPr sz="900" spc="-35"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overhead</a:t>
                      </a:r>
                      <a:r>
                        <a:rPr sz="900" spc="-35" dirty="0">
                          <a:latin typeface="Arial"/>
                          <a:cs typeface="Arial"/>
                        </a:rPr>
                        <a:t> </a:t>
                      </a:r>
                      <a:r>
                        <a:rPr sz="900" dirty="0">
                          <a:latin typeface="Arial"/>
                          <a:cs typeface="Arial"/>
                        </a:rPr>
                        <a:t>conductors.</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lower</a:t>
                      </a:r>
                      <a:r>
                        <a:rPr sz="900" spc="-35" dirty="0">
                          <a:latin typeface="Arial"/>
                          <a:cs typeface="Arial"/>
                        </a:rPr>
                        <a:t> </a:t>
                      </a:r>
                      <a:r>
                        <a:rPr sz="900" dirty="0">
                          <a:latin typeface="Arial"/>
                          <a:cs typeface="Arial"/>
                        </a:rPr>
                        <a:t>resistivity</a:t>
                      </a:r>
                      <a:endParaRPr sz="900">
                        <a:latin typeface="Arial"/>
                        <a:cs typeface="Arial"/>
                      </a:endParaRPr>
                    </a:p>
                  </a:txBody>
                  <a:tcPr marL="0" marR="0" marT="0" marB="0">
                    <a:lnT w="12700">
                      <a:solidFill>
                        <a:srgbClr val="8CA6D5"/>
                      </a:solidFill>
                      <a:prstDash val="solid"/>
                    </a:lnT>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845">
                        <a:lnSpc>
                          <a:spcPct val="100000"/>
                        </a:lnSpc>
                      </a:pPr>
                      <a:r>
                        <a:rPr sz="900" dirty="0">
                          <a:latin typeface="Arial"/>
                          <a:cs typeface="Arial"/>
                        </a:rPr>
                        <a:t>of</a:t>
                      </a:r>
                      <a:r>
                        <a:rPr sz="900" spc="-35" dirty="0">
                          <a:latin typeface="Arial"/>
                          <a:cs typeface="Arial"/>
                        </a:rPr>
                        <a:t> </a:t>
                      </a:r>
                      <a:r>
                        <a:rPr sz="900" i="1" dirty="0">
                          <a:latin typeface="Calibri"/>
                          <a:cs typeface="Calibri"/>
                        </a:rPr>
                        <a:t>coppe</a:t>
                      </a:r>
                      <a:r>
                        <a:rPr sz="900" i="1" spc="-5" dirty="0">
                          <a:latin typeface="Calibri"/>
                          <a:cs typeface="Calibri"/>
                        </a:rPr>
                        <a:t>r</a:t>
                      </a:r>
                      <a:r>
                        <a:rPr sz="900" dirty="0">
                          <a:latin typeface="Arial"/>
                          <a:cs typeface="Arial"/>
                        </a:rPr>
                        <a:t>,</a:t>
                      </a:r>
                      <a:r>
                        <a:rPr sz="900" spc="-35" dirty="0">
                          <a:latin typeface="Arial"/>
                          <a:cs typeface="Arial"/>
                        </a:rPr>
                        <a:t> </a:t>
                      </a:r>
                      <a:r>
                        <a:rPr sz="900" dirty="0">
                          <a:latin typeface="Arial"/>
                          <a:cs typeface="Arial"/>
                        </a:rPr>
                        <a:t>howeve</a:t>
                      </a:r>
                      <a:r>
                        <a:rPr sz="900" spc="-65" dirty="0">
                          <a:latin typeface="Arial"/>
                          <a:cs typeface="Arial"/>
                        </a:rPr>
                        <a:t>r</a:t>
                      </a:r>
                      <a:r>
                        <a:rPr sz="900" dirty="0">
                          <a:latin typeface="Arial"/>
                          <a:cs typeface="Arial"/>
                        </a:rPr>
                        <a:t>,</a:t>
                      </a:r>
                      <a:r>
                        <a:rPr sz="900" spc="-35" dirty="0">
                          <a:latin typeface="Arial"/>
                          <a:cs typeface="Arial"/>
                        </a:rPr>
                        <a:t> </a:t>
                      </a:r>
                      <a:r>
                        <a:rPr sz="900" dirty="0">
                          <a:latin typeface="Arial"/>
                          <a:cs typeface="Arial"/>
                        </a:rPr>
                        <a:t>makes</a:t>
                      </a:r>
                      <a:r>
                        <a:rPr sz="900" spc="-35" dirty="0">
                          <a:latin typeface="Arial"/>
                          <a:cs typeface="Arial"/>
                        </a:rPr>
                        <a:t> </a:t>
                      </a:r>
                      <a:r>
                        <a:rPr sz="900" dirty="0">
                          <a:latin typeface="Arial"/>
                          <a:cs typeface="Arial"/>
                        </a:rPr>
                        <a:t>it</a:t>
                      </a:r>
                      <a:r>
                        <a:rPr sz="900" spc="-35" dirty="0">
                          <a:latin typeface="Arial"/>
                          <a:cs typeface="Arial"/>
                        </a:rPr>
                        <a:t> </a:t>
                      </a:r>
                      <a:r>
                        <a:rPr sz="900" dirty="0">
                          <a:latin typeface="Arial"/>
                          <a:cs typeface="Arial"/>
                        </a:rPr>
                        <a:t>more</a:t>
                      </a:r>
                      <a:r>
                        <a:rPr sz="900" spc="-35" dirty="0">
                          <a:latin typeface="Arial"/>
                          <a:cs typeface="Arial"/>
                        </a:rPr>
                        <a:t> </a:t>
                      </a:r>
                      <a:r>
                        <a:rPr sz="900" dirty="0">
                          <a:latin typeface="Arial"/>
                          <a:cs typeface="Arial"/>
                        </a:rPr>
                        <a:t>effective</a:t>
                      </a:r>
                      <a:r>
                        <a:rPr sz="900" spc="-35" dirty="0">
                          <a:latin typeface="Arial"/>
                          <a:cs typeface="Arial"/>
                        </a:rPr>
                        <a:t> </a:t>
                      </a:r>
                      <a:r>
                        <a:rPr sz="900" dirty="0">
                          <a:latin typeface="Arial"/>
                          <a:cs typeface="Arial"/>
                        </a:rPr>
                        <a:t>as</a:t>
                      </a:r>
                      <a:r>
                        <a:rPr sz="900" spc="-3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conductor</a:t>
                      </a:r>
                      <a:r>
                        <a:rPr sz="900" spc="-35" dirty="0">
                          <a:latin typeface="Arial"/>
                          <a:cs typeface="Arial"/>
                        </a:rPr>
                        <a:t> </a:t>
                      </a:r>
                      <a:r>
                        <a:rPr sz="900" dirty="0">
                          <a:latin typeface="Arial"/>
                          <a:cs typeface="Arial"/>
                        </a:rPr>
                        <a:t>where</a:t>
                      </a:r>
                      <a:r>
                        <a:rPr sz="900" spc="-35" dirty="0">
                          <a:latin typeface="Arial"/>
                          <a:cs typeface="Arial"/>
                        </a:rPr>
                        <a:t> </a:t>
                      </a:r>
                      <a:r>
                        <a:rPr sz="900" dirty="0">
                          <a:latin typeface="Arial"/>
                          <a:cs typeface="Arial"/>
                        </a:rPr>
                        <a:t>space</a:t>
                      </a:r>
                      <a:r>
                        <a:rPr sz="900" spc="-35" dirty="0">
                          <a:latin typeface="Arial"/>
                          <a:cs typeface="Arial"/>
                        </a:rPr>
                        <a:t> </a:t>
                      </a:r>
                      <a:r>
                        <a:rPr sz="900" dirty="0">
                          <a:latin typeface="Arial"/>
                          <a:cs typeface="Arial"/>
                        </a:rPr>
                        <a:t>is</a:t>
                      </a:r>
                      <a:r>
                        <a:rPr sz="900" spc="-35" dirty="0">
                          <a:latin typeface="Arial"/>
                          <a:cs typeface="Arial"/>
                        </a:rPr>
                        <a:t> </a:t>
                      </a:r>
                      <a:r>
                        <a:rPr sz="900" dirty="0">
                          <a:latin typeface="Arial"/>
                          <a:cs typeface="Arial"/>
                        </a:rPr>
                        <a:t>restricted,</a:t>
                      </a:r>
                      <a:r>
                        <a:rPr sz="900" spc="-35" dirty="0">
                          <a:latin typeface="Arial"/>
                          <a:cs typeface="Arial"/>
                        </a:rPr>
                        <a:t> </a:t>
                      </a:r>
                      <a:r>
                        <a:rPr sz="900" dirty="0">
                          <a:latin typeface="Arial"/>
                          <a:cs typeface="Arial"/>
                        </a:rPr>
                        <a:t>hence</a:t>
                      </a:r>
                      <a:r>
                        <a:rPr sz="900" spc="-35" dirty="0">
                          <a:latin typeface="Arial"/>
                          <a:cs typeface="Arial"/>
                        </a:rPr>
                        <a:t> </a:t>
                      </a:r>
                      <a:r>
                        <a:rPr sz="900" dirty="0">
                          <a:latin typeface="Arial"/>
                          <a:cs typeface="Arial"/>
                        </a:rPr>
                        <a:t>its</a:t>
                      </a:r>
                      <a:r>
                        <a:rPr sz="900" spc="-35" dirty="0">
                          <a:latin typeface="Arial"/>
                          <a:cs typeface="Arial"/>
                        </a:rPr>
                        <a:t> </a:t>
                      </a:r>
                      <a:r>
                        <a:rPr sz="900" dirty="0">
                          <a:latin typeface="Arial"/>
                          <a:cs typeface="Arial"/>
                        </a:rPr>
                        <a:t>virtually</a:t>
                      </a:r>
                      <a:endParaRPr sz="900">
                        <a:latin typeface="Arial"/>
                        <a:cs typeface="Arial"/>
                      </a:endParaRPr>
                    </a:p>
                  </a:txBody>
                  <a:tcPr marL="0" marR="0" marT="0" marB="0">
                    <a:solidFill>
                      <a:srgbClr val="EAEDF6"/>
                    </a:solidFill>
                  </a:tcPr>
                </a:tc>
              </a:tr>
              <a:tr h="152282">
                <a:tc>
                  <a:txBody>
                    <a:bodyPr/>
                    <a:lstStyle/>
                    <a:p>
                      <a:endParaRPr sz="900">
                        <a:latin typeface="Arial"/>
                        <a:cs typeface="Arial"/>
                      </a:endParaRPr>
                    </a:p>
                  </a:txBody>
                  <a:tcPr marL="0" marR="0" marT="0" marB="0">
                    <a:lnB w="12700">
                      <a:solidFill>
                        <a:srgbClr val="8CA6D5"/>
                      </a:solidFill>
                      <a:prstDash val="solid"/>
                    </a:lnB>
                    <a:solidFill>
                      <a:srgbClr val="EAEDF6"/>
                    </a:solidFill>
                  </a:tcPr>
                </a:tc>
                <a:tc>
                  <a:txBody>
                    <a:bodyPr/>
                    <a:lstStyle/>
                    <a:p>
                      <a:pPr marL="156845">
                        <a:lnSpc>
                          <a:spcPct val="100000"/>
                        </a:lnSpc>
                      </a:pPr>
                      <a:r>
                        <a:rPr sz="900" dirty="0">
                          <a:latin typeface="Arial"/>
                          <a:cs typeface="Arial"/>
                        </a:rPr>
                        <a:t>unchallenged</a:t>
                      </a:r>
                      <a:r>
                        <a:rPr sz="900" spc="-35" dirty="0">
                          <a:latin typeface="Arial"/>
                          <a:cs typeface="Arial"/>
                        </a:rPr>
                        <a:t> </a:t>
                      </a:r>
                      <a:r>
                        <a:rPr sz="900" dirty="0">
                          <a:latin typeface="Arial"/>
                          <a:cs typeface="Arial"/>
                        </a:rPr>
                        <a:t>market</a:t>
                      </a:r>
                      <a:r>
                        <a:rPr sz="900" spc="-35"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house</a:t>
                      </a:r>
                      <a:r>
                        <a:rPr sz="900" spc="-35" dirty="0">
                          <a:latin typeface="Arial"/>
                          <a:cs typeface="Arial"/>
                        </a:rPr>
                        <a:t> </a:t>
                      </a:r>
                      <a:r>
                        <a:rPr sz="900" dirty="0">
                          <a:latin typeface="Arial"/>
                          <a:cs typeface="Arial"/>
                        </a:rPr>
                        <a:t>wiring</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power</a:t>
                      </a:r>
                      <a:r>
                        <a:rPr sz="900" spc="-35" dirty="0">
                          <a:latin typeface="Arial"/>
                          <a:cs typeface="Arial"/>
                        </a:rPr>
                        <a:t> </a:t>
                      </a:r>
                      <a:r>
                        <a:rPr sz="900" dirty="0">
                          <a:latin typeface="Arial"/>
                          <a:cs typeface="Arial"/>
                        </a:rPr>
                        <a:t>cables</a:t>
                      </a:r>
                      <a:r>
                        <a:rPr sz="900" spc="-35" dirty="0">
                          <a:latin typeface="Arial"/>
                          <a:cs typeface="Arial"/>
                        </a:rPr>
                        <a:t> </a:t>
                      </a:r>
                      <a:r>
                        <a:rPr sz="900" dirty="0">
                          <a:latin typeface="Arial"/>
                          <a:cs typeface="Arial"/>
                        </a:rPr>
                        <a:t>that</a:t>
                      </a:r>
                      <a:r>
                        <a:rPr sz="900" spc="-35" dirty="0">
                          <a:latin typeface="Arial"/>
                          <a:cs typeface="Arial"/>
                        </a:rPr>
                        <a:t> </a:t>
                      </a:r>
                      <a:r>
                        <a:rPr sz="900" dirty="0">
                          <a:latin typeface="Arial"/>
                          <a:cs typeface="Arial"/>
                        </a:rPr>
                        <a:t>are</a:t>
                      </a:r>
                      <a:r>
                        <a:rPr sz="900" spc="-35" dirty="0">
                          <a:latin typeface="Arial"/>
                          <a:cs typeface="Arial"/>
                        </a:rPr>
                        <a:t> </a:t>
                      </a:r>
                      <a:r>
                        <a:rPr sz="900" dirty="0">
                          <a:latin typeface="Arial"/>
                          <a:cs typeface="Arial"/>
                        </a:rPr>
                        <a:t>laid</a:t>
                      </a:r>
                      <a:r>
                        <a:rPr sz="900" spc="-35" dirty="0">
                          <a:latin typeface="Arial"/>
                          <a:cs typeface="Arial"/>
                        </a:rPr>
                        <a:t> </a:t>
                      </a:r>
                      <a:r>
                        <a:rPr sz="900" dirty="0">
                          <a:latin typeface="Arial"/>
                          <a:cs typeface="Arial"/>
                        </a:rPr>
                        <a:t>under</a:t>
                      </a:r>
                      <a:r>
                        <a:rPr sz="900" spc="-35" dirty="0">
                          <a:latin typeface="Arial"/>
                          <a:cs typeface="Arial"/>
                        </a:rPr>
                        <a:t> </a:t>
                      </a:r>
                      <a:r>
                        <a:rPr sz="900" dirty="0">
                          <a:latin typeface="Arial"/>
                          <a:cs typeface="Arial"/>
                        </a:rPr>
                        <a:t>ground.</a:t>
                      </a:r>
                      <a:endParaRPr sz="900">
                        <a:latin typeface="Arial"/>
                        <a:cs typeface="Arial"/>
                      </a:endParaRPr>
                    </a:p>
                  </a:txBody>
                  <a:tcPr marL="0" marR="0" marT="0" marB="0">
                    <a:lnB w="12700">
                      <a:solidFill>
                        <a:srgbClr val="8CA6D5"/>
                      </a:solidFill>
                      <a:prstDash val="solid"/>
                    </a:lnB>
                    <a:solidFill>
                      <a:srgbClr val="EAEDF6"/>
                    </a:solidFill>
                  </a:tcPr>
                </a:tc>
              </a:tr>
              <a:tr h="304566">
                <a:tc>
                  <a:txBody>
                    <a:bodyPr/>
                    <a:lstStyle/>
                    <a:p>
                      <a:pPr marL="50165">
                        <a:lnSpc>
                          <a:spcPct val="100000"/>
                        </a:lnSpc>
                      </a:pPr>
                      <a:r>
                        <a:rPr sz="900" b="1" dirty="0">
                          <a:latin typeface="Arial"/>
                          <a:cs typeface="Arial"/>
                        </a:rPr>
                        <a:t>Packaging</a:t>
                      </a:r>
                      <a:endParaRPr sz="900">
                        <a:latin typeface="Arial"/>
                        <a:cs typeface="Arial"/>
                      </a:endParaRPr>
                    </a:p>
                  </a:txBody>
                  <a:tcPr marL="0" marR="0" marT="0" marB="0">
                    <a:lnT w="12700">
                      <a:solidFill>
                        <a:srgbClr val="8CA6D5"/>
                      </a:solidFill>
                      <a:prstDash val="solid"/>
                    </a:lnT>
                    <a:solidFill>
                      <a:srgbClr val="EAEDF6"/>
                    </a:solidFill>
                  </a:tcPr>
                </a:tc>
                <a:tc>
                  <a:txBody>
                    <a:bodyPr/>
                    <a:lstStyle/>
                    <a:p>
                      <a:pPr marL="156845">
                        <a:lnSpc>
                          <a:spcPct val="100000"/>
                        </a:lnSpc>
                      </a:pPr>
                      <a:r>
                        <a:rPr sz="900" i="1" spc="-55" dirty="0">
                          <a:latin typeface="Calibri"/>
                          <a:cs typeface="Calibri"/>
                        </a:rPr>
                        <a:t>T</a:t>
                      </a:r>
                      <a:r>
                        <a:rPr sz="900" i="1" dirty="0">
                          <a:latin typeface="Calibri"/>
                          <a:cs typeface="Calibri"/>
                        </a:rPr>
                        <a:t>inplate</a:t>
                      </a:r>
                      <a:r>
                        <a:rPr sz="900" i="1" spc="15" dirty="0">
                          <a:latin typeface="Calibri"/>
                          <a:cs typeface="Calibri"/>
                        </a:rPr>
                        <a:t> </a:t>
                      </a:r>
                      <a:r>
                        <a:rPr sz="900" dirty="0">
                          <a:latin typeface="Arial"/>
                          <a:cs typeface="Arial"/>
                        </a:rPr>
                        <a:t>was</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first</a:t>
                      </a:r>
                      <a:r>
                        <a:rPr sz="900" spc="-35" dirty="0">
                          <a:latin typeface="Arial"/>
                          <a:cs typeface="Arial"/>
                        </a:rPr>
                        <a:t> </a:t>
                      </a:r>
                      <a:r>
                        <a:rPr sz="900" dirty="0">
                          <a:latin typeface="Arial"/>
                          <a:cs typeface="Arial"/>
                        </a:rPr>
                        <a:t>material</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be</a:t>
                      </a:r>
                      <a:r>
                        <a:rPr sz="900" spc="-35" dirty="0">
                          <a:latin typeface="Arial"/>
                          <a:cs typeface="Arial"/>
                        </a:rPr>
                        <a:t> </a:t>
                      </a:r>
                      <a:r>
                        <a:rPr sz="900" dirty="0">
                          <a:latin typeface="Arial"/>
                          <a:cs typeface="Arial"/>
                        </a:rPr>
                        <a:t>used</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make</a:t>
                      </a:r>
                      <a:r>
                        <a:rPr sz="900" spc="-35" dirty="0">
                          <a:latin typeface="Arial"/>
                          <a:cs typeface="Arial"/>
                        </a:rPr>
                        <a:t> </a:t>
                      </a:r>
                      <a:r>
                        <a:rPr sz="900" dirty="0">
                          <a:latin typeface="Arial"/>
                          <a:cs typeface="Arial"/>
                        </a:rPr>
                        <a:t>beer</a:t>
                      </a:r>
                      <a:r>
                        <a:rPr sz="900" spc="-35" dirty="0">
                          <a:latin typeface="Arial"/>
                          <a:cs typeface="Arial"/>
                        </a:rPr>
                        <a:t> </a:t>
                      </a:r>
                      <a:r>
                        <a:rPr sz="900" dirty="0">
                          <a:latin typeface="Arial"/>
                          <a:cs typeface="Arial"/>
                        </a:rPr>
                        <a:t>cans.</a:t>
                      </a:r>
                      <a:r>
                        <a:rPr sz="900" spc="-30" dirty="0">
                          <a:latin typeface="Arial"/>
                          <a:cs typeface="Arial"/>
                        </a:rPr>
                        <a:t> </a:t>
                      </a:r>
                      <a:r>
                        <a:rPr sz="900" i="1" dirty="0">
                          <a:latin typeface="Calibri"/>
                          <a:cs typeface="Calibri"/>
                        </a:rPr>
                        <a:t>Aluminium</a:t>
                      </a:r>
                      <a:r>
                        <a:rPr sz="900" i="1" spc="15" dirty="0">
                          <a:latin typeface="Calibri"/>
                          <a:cs typeface="Calibri"/>
                        </a:rPr>
                        <a:t> </a:t>
                      </a:r>
                      <a:r>
                        <a:rPr sz="900" dirty="0">
                          <a:latin typeface="Arial"/>
                          <a:cs typeface="Arial"/>
                        </a:rPr>
                        <a:t>gradually</a:t>
                      </a:r>
                      <a:r>
                        <a:rPr sz="900" spc="-35" dirty="0">
                          <a:latin typeface="Arial"/>
                          <a:cs typeface="Arial"/>
                        </a:rPr>
                        <a:t> </a:t>
                      </a:r>
                      <a:r>
                        <a:rPr sz="900" dirty="0">
                          <a:latin typeface="Arial"/>
                          <a:cs typeface="Arial"/>
                        </a:rPr>
                        <a:t>made</a:t>
                      </a:r>
                      <a:r>
                        <a:rPr sz="900" spc="-35" dirty="0">
                          <a:latin typeface="Arial"/>
                          <a:cs typeface="Arial"/>
                        </a:rPr>
                        <a:t> </a:t>
                      </a:r>
                      <a:r>
                        <a:rPr sz="900" dirty="0">
                          <a:latin typeface="Arial"/>
                          <a:cs typeface="Arial"/>
                        </a:rPr>
                        <a:t>great</a:t>
                      </a:r>
                      <a:r>
                        <a:rPr sz="900" spc="-35" dirty="0">
                          <a:latin typeface="Arial"/>
                          <a:cs typeface="Arial"/>
                        </a:rPr>
                        <a:t> </a:t>
                      </a:r>
                      <a:r>
                        <a:rPr sz="900" dirty="0">
                          <a:latin typeface="Arial"/>
                          <a:cs typeface="Arial"/>
                        </a:rPr>
                        <a:t>inroads</a:t>
                      </a:r>
                      <a:r>
                        <a:rPr sz="900" spc="-35" dirty="0">
                          <a:latin typeface="Arial"/>
                          <a:cs typeface="Arial"/>
                        </a:rPr>
                        <a:t> </a:t>
                      </a:r>
                      <a:r>
                        <a:rPr sz="900" dirty="0">
                          <a:latin typeface="Arial"/>
                          <a:cs typeface="Arial"/>
                        </a:rPr>
                        <a:t>into</a:t>
                      </a:r>
                      <a:endParaRPr sz="900">
                        <a:latin typeface="Arial"/>
                        <a:cs typeface="Arial"/>
                      </a:endParaRPr>
                    </a:p>
                  </a:txBody>
                  <a:tcPr marL="0" marR="0" marT="0" marB="0">
                    <a:lnT w="12700">
                      <a:solidFill>
                        <a:srgbClr val="8CA6D5"/>
                      </a:solidFill>
                      <a:prstDash val="solid"/>
                    </a:lnT>
                    <a:solidFill>
                      <a:srgbClr val="EAEDF6"/>
                    </a:solidFill>
                  </a:tcPr>
                </a:tc>
              </a:tr>
              <a:tr h="304566">
                <a:tc>
                  <a:txBody>
                    <a:bodyPr/>
                    <a:lstStyle/>
                    <a:p>
                      <a:endParaRPr sz="900">
                        <a:latin typeface="Arial"/>
                        <a:cs typeface="Arial"/>
                      </a:endParaRPr>
                    </a:p>
                  </a:txBody>
                  <a:tcPr marL="0" marR="0" marT="0" marB="0">
                    <a:solidFill>
                      <a:srgbClr val="EAEDF6"/>
                    </a:solidFill>
                  </a:tcPr>
                </a:tc>
                <a:tc>
                  <a:txBody>
                    <a:bodyPr/>
                    <a:lstStyle/>
                    <a:p>
                      <a:pPr marL="156845">
                        <a:lnSpc>
                          <a:spcPct val="100000"/>
                        </a:lnSpc>
                      </a:pPr>
                      <a:r>
                        <a:rPr sz="900" dirty="0">
                          <a:latin typeface="Arial"/>
                          <a:cs typeface="Arial"/>
                        </a:rPr>
                        <a:t>this</a:t>
                      </a:r>
                      <a:r>
                        <a:rPr sz="900" spc="-35" dirty="0">
                          <a:latin typeface="Arial"/>
                          <a:cs typeface="Arial"/>
                        </a:rPr>
                        <a:t> </a:t>
                      </a:r>
                      <a:r>
                        <a:rPr sz="900" dirty="0">
                          <a:latin typeface="Arial"/>
                          <a:cs typeface="Arial"/>
                        </a:rPr>
                        <a:t>market,</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extent</a:t>
                      </a:r>
                      <a:r>
                        <a:rPr sz="900" spc="-35" dirty="0">
                          <a:latin typeface="Arial"/>
                          <a:cs typeface="Arial"/>
                        </a:rPr>
                        <a:t> </a:t>
                      </a:r>
                      <a:r>
                        <a:rPr sz="900" dirty="0">
                          <a:latin typeface="Arial"/>
                          <a:cs typeface="Arial"/>
                        </a:rPr>
                        <a:t>that</a:t>
                      </a:r>
                      <a:r>
                        <a:rPr sz="900" spc="-35" dirty="0">
                          <a:latin typeface="Arial"/>
                          <a:cs typeface="Arial"/>
                        </a:rPr>
                        <a:t> </a:t>
                      </a:r>
                      <a:r>
                        <a:rPr sz="900" dirty="0">
                          <a:latin typeface="Arial"/>
                          <a:cs typeface="Arial"/>
                        </a:rPr>
                        <a:t>tinplate</a:t>
                      </a:r>
                      <a:r>
                        <a:rPr sz="900" spc="-35" dirty="0">
                          <a:latin typeface="Arial"/>
                          <a:cs typeface="Arial"/>
                        </a:rPr>
                        <a:t> </a:t>
                      </a:r>
                      <a:r>
                        <a:rPr sz="900" dirty="0">
                          <a:latin typeface="Arial"/>
                          <a:cs typeface="Arial"/>
                        </a:rPr>
                        <a:t>was</a:t>
                      </a:r>
                      <a:r>
                        <a:rPr sz="900" spc="-35" dirty="0">
                          <a:latin typeface="Arial"/>
                          <a:cs typeface="Arial"/>
                        </a:rPr>
                        <a:t> </a:t>
                      </a:r>
                      <a:r>
                        <a:rPr sz="900" dirty="0">
                          <a:latin typeface="Arial"/>
                          <a:cs typeface="Arial"/>
                        </a:rPr>
                        <a:t>eliminated</a:t>
                      </a:r>
                      <a:r>
                        <a:rPr sz="900" spc="-35" dirty="0">
                          <a:latin typeface="Arial"/>
                          <a:cs typeface="Arial"/>
                        </a:rPr>
                        <a:t> </a:t>
                      </a:r>
                      <a:r>
                        <a:rPr sz="900" dirty="0">
                          <a:latin typeface="Arial"/>
                          <a:cs typeface="Arial"/>
                        </a:rPr>
                        <a:t>from</a:t>
                      </a:r>
                      <a:r>
                        <a:rPr sz="900" spc="-35" dirty="0">
                          <a:latin typeface="Arial"/>
                          <a:cs typeface="Arial"/>
                        </a:rPr>
                        <a:t> </a:t>
                      </a:r>
                      <a:r>
                        <a:rPr sz="900" dirty="0">
                          <a:latin typeface="Arial"/>
                          <a:cs typeface="Arial"/>
                        </a:rPr>
                        <a:t>this</a:t>
                      </a:r>
                      <a:r>
                        <a:rPr sz="900" spc="-35" dirty="0">
                          <a:latin typeface="Arial"/>
                          <a:cs typeface="Arial"/>
                        </a:rPr>
                        <a:t> </a:t>
                      </a:r>
                      <a:r>
                        <a:rPr sz="900" dirty="0">
                          <a:latin typeface="Arial"/>
                          <a:cs typeface="Arial"/>
                        </a:rPr>
                        <a:t>end-use</a:t>
                      </a:r>
                      <a:r>
                        <a:rPr sz="900" spc="-3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US</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large</a:t>
                      </a:r>
                      <a:r>
                        <a:rPr sz="900" spc="-35" dirty="0">
                          <a:latin typeface="Arial"/>
                          <a:cs typeface="Arial"/>
                        </a:rPr>
                        <a:t> </a:t>
                      </a:r>
                      <a:r>
                        <a:rPr sz="900" dirty="0">
                          <a:latin typeface="Arial"/>
                          <a:cs typeface="Arial"/>
                        </a:rPr>
                        <a:t>extent</a:t>
                      </a:r>
                      <a:r>
                        <a:rPr sz="900" spc="-35" dirty="0">
                          <a:latin typeface="Arial"/>
                          <a:cs typeface="Arial"/>
                        </a:rPr>
                        <a:t> </a:t>
                      </a:r>
                      <a:r>
                        <a:rPr sz="900" dirty="0">
                          <a:latin typeface="Arial"/>
                          <a:cs typeface="Arial"/>
                        </a:rPr>
                        <a:t>in</a:t>
                      </a:r>
                    </a:p>
                  </a:txBody>
                  <a:tcPr marL="0" marR="0" marT="0" marB="0">
                    <a:solidFill>
                      <a:srgbClr val="EAEDF6"/>
                    </a:solidFill>
                  </a:tcPr>
                </a:tc>
              </a:tr>
            </a:tbl>
          </a:graphicData>
        </a:graphic>
      </p:graphicFrame>
    </p:spTree>
    <p:extLst>
      <p:ext uri="{BB962C8B-B14F-4D97-AF65-F5344CB8AC3E}">
        <p14:creationId xmlns:p14="http://schemas.microsoft.com/office/powerpoint/2010/main" val="1507640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cNvPicPr>
            <a:picLocks noChangeAspect="1"/>
          </p:cNvPicPr>
          <p:nvPr/>
        </p:nvPicPr>
        <p:blipFill>
          <a:blip r:embed="rId2"/>
          <a:stretch>
            <a:fillRect/>
          </a:stretch>
        </p:blipFill>
        <p:spPr>
          <a:xfrm>
            <a:off x="683567" y="404664"/>
            <a:ext cx="7815083" cy="4536504"/>
          </a:xfrm>
          <a:prstGeom prst="rect">
            <a:avLst/>
          </a:prstGeom>
        </p:spPr>
      </p:pic>
    </p:spTree>
    <p:extLst>
      <p:ext uri="{BB962C8B-B14F-4D97-AF65-F5344CB8AC3E}">
        <p14:creationId xmlns:p14="http://schemas.microsoft.com/office/powerpoint/2010/main" val="2989522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8"/>
          <p:cNvGraphicFramePr>
            <a:graphicFrameLocks noGrp="1"/>
          </p:cNvGraphicFramePr>
          <p:nvPr>
            <p:extLst>
              <p:ext uri="{D42A27DB-BD31-4B8C-83A1-F6EECF244321}">
                <p14:modId xmlns:p14="http://schemas.microsoft.com/office/powerpoint/2010/main" val="1283299920"/>
              </p:ext>
            </p:extLst>
          </p:nvPr>
        </p:nvGraphicFramePr>
        <p:xfrm>
          <a:off x="395536" y="752871"/>
          <a:ext cx="8136904" cy="5916489"/>
        </p:xfrm>
        <a:graphic>
          <a:graphicData uri="http://schemas.openxmlformats.org/drawingml/2006/table">
            <a:tbl>
              <a:tblPr/>
              <a:tblGrid>
                <a:gridCol w="8136904"/>
              </a:tblGrid>
              <a:tr h="2339394">
                <a:tc>
                  <a:txBody>
                    <a:bodyPr/>
                    <a:lstStyle>
                      <a:lvl1pPr marL="49213"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49213"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chemeClr val="tx1"/>
                          </a:solidFill>
                          <a:effectLst/>
                          <a:latin typeface="Arial" charset="0"/>
                          <a:cs typeface="Arial" charset="0"/>
                        </a:rPr>
                        <a:t>Construction:</a:t>
                      </a:r>
                      <a:endParaRPr kumimoji="0" lang="en-US" altLang="en-US" sz="900" b="0" i="0" u="none" strike="noStrike" cap="none" normalizeH="0" baseline="0" dirty="0" smtClean="0">
                        <a:ln>
                          <a:noFill/>
                        </a:ln>
                        <a:solidFill>
                          <a:schemeClr val="tx1"/>
                        </a:solidFill>
                        <a:effectLst/>
                        <a:latin typeface="Arial" charset="0"/>
                        <a:cs typeface="Arial" charset="0"/>
                      </a:endParaRPr>
                    </a:p>
                    <a:p>
                      <a:pPr marL="49213" marR="0" lvl="0" indent="0" algn="l" defTabSz="914400" rtl="0" eaLnBrk="1" fontAlgn="base" latinLnBrk="0" hangingPunct="1">
                        <a:lnSpc>
                          <a:spcPct val="12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latin typeface="Arial" charset="0"/>
                          <a:cs typeface="Arial" charset="0"/>
                        </a:rPr>
                        <a:t>Roofing	Galvanized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steel </a:t>
                      </a:r>
                      <a:r>
                        <a:rPr kumimoji="0" lang="en-US" altLang="en-US" sz="900" b="0" i="0" u="none" strike="noStrike" cap="none" normalizeH="0" baseline="0" dirty="0" smtClean="0">
                          <a:ln>
                            <a:noFill/>
                          </a:ln>
                          <a:solidFill>
                            <a:schemeClr val="tx1"/>
                          </a:solidFill>
                          <a:effectLst/>
                          <a:latin typeface="Arial" charset="0"/>
                          <a:cs typeface="Arial" charset="0"/>
                        </a:rPr>
                        <a:t>has always been seen as the simplest and cheapest form of metallic roofing or </a:t>
                      </a:r>
                      <a:r>
                        <a:rPr kumimoji="0" lang="en-US" altLang="en-US" sz="900" b="0" i="0" u="none" strike="noStrike" cap="none" normalizeH="0" baseline="0" dirty="0" err="1" smtClean="0">
                          <a:ln>
                            <a:noFill/>
                          </a:ln>
                          <a:solidFill>
                            <a:schemeClr val="tx1"/>
                          </a:solidFill>
                          <a:effectLst/>
                          <a:latin typeface="Arial" charset="0"/>
                          <a:cs typeface="Arial" charset="0"/>
                        </a:rPr>
                        <a:t>panelling</a:t>
                      </a:r>
                      <a:r>
                        <a:rPr kumimoji="0" lang="en-US" altLang="en-US" sz="900" b="0" i="0" u="none" strike="noStrike" cap="none" normalizeH="0" baseline="0" dirty="0" smtClean="0">
                          <a:ln>
                            <a:noFill/>
                          </a:ln>
                          <a:solidFill>
                            <a:schemeClr val="tx1"/>
                          </a:solidFill>
                          <a:effectLst/>
                          <a:latin typeface="Arial" charset="0"/>
                          <a:cs typeface="Arial" charset="0"/>
                        </a:rPr>
                        <a:t> for buildings. It tends to be replaced with better-looking or more technically efficient products as incomes rise. This market is heavily influenced by climate, tradition, and the skills of the local building trade. The selection of material depends in part on the willingness of the consumer to pay a higher price for a longer- lasting material. It also depends on the training and skill of the local building trade with each material.</a:t>
                      </a:r>
                    </a:p>
                    <a:p>
                      <a:pPr marL="49213" marR="0" lvl="0" indent="0" algn="l" defTabSz="914400" rtl="0" eaLnBrk="1" fontAlgn="base" latinLnBrk="0" hangingPunct="1">
                        <a:lnSpc>
                          <a:spcPct val="120000"/>
                        </a:lnSpc>
                        <a:spcBef>
                          <a:spcPct val="0"/>
                        </a:spcBef>
                        <a:spcAft>
                          <a:spcPct val="0"/>
                        </a:spcAft>
                        <a:buClrTx/>
                        <a:buSzTx/>
                        <a:buFontTx/>
                        <a:buNone/>
                        <a:tabLst/>
                      </a:pP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Copper </a:t>
                      </a:r>
                      <a:r>
                        <a:rPr kumimoji="0" lang="en-US" altLang="en-US" sz="900" b="0" i="0" u="none" strike="noStrike" cap="none" normalizeH="0" baseline="0" dirty="0" smtClean="0">
                          <a:ln>
                            <a:noFill/>
                          </a:ln>
                          <a:solidFill>
                            <a:schemeClr val="tx1"/>
                          </a:solidFill>
                          <a:effectLst/>
                          <a:latin typeface="Arial" charset="0"/>
                          <a:cs typeface="Arial" charset="0"/>
                        </a:rPr>
                        <a:t>is widely used in Germany and Central Europe, where snowfall is heavy.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Zinc </a:t>
                      </a:r>
                      <a:r>
                        <a:rPr kumimoji="0" lang="en-US" altLang="en-US" sz="900" b="0" i="0" u="none" strike="noStrike" cap="none" normalizeH="0" baseline="0" dirty="0" smtClean="0">
                          <a:ln>
                            <a:noFill/>
                          </a:ln>
                          <a:solidFill>
                            <a:schemeClr val="tx1"/>
                          </a:solidFill>
                          <a:effectLst/>
                          <a:latin typeface="Arial" charset="0"/>
                          <a:cs typeface="Arial" charset="0"/>
                        </a:rPr>
                        <a:t>is traditionally </a:t>
                      </a:r>
                      <a:r>
                        <a:rPr kumimoji="0" lang="en-US" altLang="en-US" sz="900" b="0" i="0" u="none" strike="noStrike" cap="none" normalizeH="0" baseline="0" dirty="0" err="1" smtClean="0">
                          <a:ln>
                            <a:noFill/>
                          </a:ln>
                          <a:solidFill>
                            <a:schemeClr val="tx1"/>
                          </a:solidFill>
                          <a:effectLst/>
                          <a:latin typeface="Arial" charset="0"/>
                          <a:cs typeface="Arial" charset="0"/>
                        </a:rPr>
                        <a:t>favoured</a:t>
                      </a:r>
                      <a:r>
                        <a:rPr kumimoji="0" lang="en-US" altLang="en-US" sz="900" b="0" i="0" u="none" strike="noStrike" cap="none" normalizeH="0" baseline="0" dirty="0" smtClean="0">
                          <a:ln>
                            <a:noFill/>
                          </a:ln>
                          <a:solidFill>
                            <a:schemeClr val="tx1"/>
                          </a:solidFill>
                          <a:effectLst/>
                          <a:latin typeface="Arial" charset="0"/>
                          <a:cs typeface="Arial" charset="0"/>
                        </a:rPr>
                        <a:t> in France and Belgium, while the UK market prefers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lead</a:t>
                      </a:r>
                      <a:r>
                        <a:rPr kumimoji="0" lang="en-US" altLang="en-US" sz="900" b="0" i="0" u="none" strike="noStrike" cap="none" normalizeH="0" baseline="0" dirty="0" smtClean="0">
                          <a:ln>
                            <a:noFill/>
                          </a:ln>
                          <a:solidFill>
                            <a:schemeClr val="tx1"/>
                          </a:solidFill>
                          <a:effectLst/>
                          <a:latin typeface="Arial" charset="0"/>
                          <a:cs typeface="Arial" charset="0"/>
                        </a:rPr>
                        <a:t>. Alternatives include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slate</a:t>
                      </a:r>
                      <a:r>
                        <a:rPr kumimoji="0" lang="en-US" altLang="en-US" sz="900" b="0" i="0" u="none" strike="noStrike" cap="none" normalizeH="0" baseline="0" dirty="0" smtClean="0">
                          <a:ln>
                            <a:noFill/>
                          </a:ln>
                          <a:solidFill>
                            <a:schemeClr val="tx1"/>
                          </a:solidFill>
                          <a:effectLst/>
                          <a:latin typeface="Arial" charset="0"/>
                          <a:cs typeface="Arial" charset="0"/>
                        </a:rPr>
                        <a:t>,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tiles</a:t>
                      </a:r>
                      <a:r>
                        <a:rPr kumimoji="0" lang="en-US" altLang="en-US" sz="900" b="0" i="0" u="none" strike="noStrike" cap="none" normalizeH="0" baseline="0" dirty="0" smtClean="0">
                          <a:ln>
                            <a:noFill/>
                          </a:ln>
                          <a:solidFill>
                            <a:schemeClr val="tx1"/>
                          </a:solidFill>
                          <a:effectLst/>
                          <a:latin typeface="Arial" charset="0"/>
                          <a:cs typeface="Arial" charset="0"/>
                        </a:rPr>
                        <a:t>, and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roofing felt</a:t>
                      </a:r>
                      <a:r>
                        <a:rPr kumimoji="0" lang="en-US" altLang="en-US" sz="900" b="0" i="0" u="none" strike="noStrike" cap="none" normalizeH="0" baseline="0" dirty="0" smtClean="0">
                          <a:ln>
                            <a:noFill/>
                          </a:ln>
                          <a:solidFill>
                            <a:schemeClr val="tx1"/>
                          </a:solidFill>
                          <a:effectLst/>
                          <a:latin typeface="Arial" charset="0"/>
                          <a:cs typeface="Arial" charset="0"/>
                        </a:rPr>
                        <a:t>.</a:t>
                      </a:r>
                    </a:p>
                    <a:p>
                      <a:pPr marL="49213" marR="0" lvl="0" indent="0" algn="l" defTabSz="914400" rtl="0" eaLnBrk="1" fontAlgn="base" latinLnBrk="0" hangingPunct="1">
                        <a:lnSpc>
                          <a:spcPct val="100000"/>
                        </a:lnSpc>
                        <a:spcBef>
                          <a:spcPts val="50"/>
                        </a:spcBef>
                        <a:spcAft>
                          <a:spcPct val="0"/>
                        </a:spcAft>
                        <a:buClrTx/>
                        <a:buSzTx/>
                        <a:buFontTx/>
                        <a:buNone/>
                        <a:tabLst/>
                      </a:pPr>
                      <a:endParaRPr kumimoji="0" lang="en-US" altLang="en-US" sz="700" b="0" i="0" u="none" strike="noStrike" cap="none" normalizeH="0" baseline="0" dirty="0" smtClean="0">
                        <a:ln>
                          <a:noFill/>
                        </a:ln>
                        <a:solidFill>
                          <a:schemeClr val="tx1"/>
                        </a:solidFill>
                        <a:effectLst/>
                        <a:latin typeface="Times New Roman" pitchFamily="18" charset="0"/>
                        <a:cs typeface="Times New Roman" pitchFamily="18" charset="0"/>
                      </a:endParaRPr>
                    </a:p>
                    <a:p>
                      <a:pPr marL="49213" marR="0" lvl="0" indent="0" algn="l" defTabSz="914400" rtl="0" eaLnBrk="1" fontAlgn="base" latinLnBrk="0" hangingPunct="1">
                        <a:lnSpc>
                          <a:spcPct val="12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latin typeface="Arial" charset="0"/>
                          <a:cs typeface="Arial" charset="0"/>
                        </a:rPr>
                        <a:t>Window/door frames	</a:t>
                      </a:r>
                      <a:r>
                        <a:rPr kumimoji="0" lang="en-US" altLang="en-US" sz="900" b="0" i="1" u="none" strike="noStrike" cap="none" normalizeH="0" baseline="0" dirty="0" err="1" smtClean="0">
                          <a:ln>
                            <a:noFill/>
                          </a:ln>
                          <a:solidFill>
                            <a:schemeClr val="tx1"/>
                          </a:solidFill>
                          <a:effectLst/>
                          <a:latin typeface="Calibri" pitchFamily="34" charset="0"/>
                          <a:cs typeface="Calibri" pitchFamily="34" charset="0"/>
                        </a:rPr>
                        <a:t>Aluminium</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 </a:t>
                      </a:r>
                      <a:r>
                        <a:rPr kumimoji="0" lang="en-US" altLang="en-US" sz="900" b="0" i="0" u="none" strike="noStrike" cap="none" normalizeH="0" baseline="0" dirty="0" smtClean="0">
                          <a:ln>
                            <a:noFill/>
                          </a:ln>
                          <a:solidFill>
                            <a:schemeClr val="tx1"/>
                          </a:solidFill>
                          <a:effectLst/>
                          <a:latin typeface="Arial" charset="0"/>
                          <a:cs typeface="Arial" charset="0"/>
                        </a:rPr>
                        <a:t>displaced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steel </a:t>
                      </a:r>
                      <a:r>
                        <a:rPr kumimoji="0" lang="en-US" altLang="en-US" sz="900" b="0" i="0" u="none" strike="noStrike" cap="none" normalizeH="0" baseline="0" dirty="0" smtClean="0">
                          <a:ln>
                            <a:noFill/>
                          </a:ln>
                          <a:solidFill>
                            <a:schemeClr val="tx1"/>
                          </a:solidFill>
                          <a:effectLst/>
                          <a:latin typeface="Arial" charset="0"/>
                          <a:cs typeface="Arial" charset="0"/>
                        </a:rPr>
                        <a:t>and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wood </a:t>
                      </a:r>
                      <a:r>
                        <a:rPr kumimoji="0" lang="en-US" altLang="en-US" sz="900" b="0" i="0" u="none" strike="noStrike" cap="none" normalizeH="0" baseline="0" dirty="0" smtClean="0">
                          <a:ln>
                            <a:noFill/>
                          </a:ln>
                          <a:solidFill>
                            <a:schemeClr val="tx1"/>
                          </a:solidFill>
                          <a:effectLst/>
                          <a:latin typeface="Arial" charset="0"/>
                          <a:cs typeface="Arial" charset="0"/>
                        </a:rPr>
                        <a:t>in window and door frames, but has more recently lost some market share to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plastic </a:t>
                      </a:r>
                      <a:r>
                        <a:rPr kumimoji="0" lang="en-US" altLang="en-US" sz="900" b="0" i="0" u="none" strike="noStrike" cap="none" normalizeH="0" baseline="0" dirty="0" smtClean="0">
                          <a:ln>
                            <a:noFill/>
                          </a:ln>
                          <a:solidFill>
                            <a:schemeClr val="tx1"/>
                          </a:solidFill>
                          <a:effectLst/>
                          <a:latin typeface="Arial" charset="0"/>
                          <a:cs typeface="Arial" charset="0"/>
                        </a:rPr>
                        <a:t>window frames. The deciding factors are product design and the performance of the product when exposed to variations in temperature and climate.</a:t>
                      </a:r>
                    </a:p>
                    <a:p>
                      <a:pPr marL="49213" marR="0" lvl="0" indent="0" algn="l" defTabSz="914400" rtl="0" eaLnBrk="1" fontAlgn="base" latinLnBrk="0" hangingPunct="1">
                        <a:lnSpc>
                          <a:spcPct val="100000"/>
                        </a:lnSpc>
                        <a:spcBef>
                          <a:spcPts val="38"/>
                        </a:spcBef>
                        <a:spcAft>
                          <a:spcPct val="0"/>
                        </a:spcAft>
                        <a:buClrTx/>
                        <a:buSzTx/>
                        <a:buFontTx/>
                        <a:buNone/>
                        <a:tabLst/>
                      </a:pPr>
                      <a:endParaRPr kumimoji="0" lang="en-US" altLang="en-US" sz="900" b="0" i="0" u="none" strike="noStrike" cap="none" normalizeH="0" baseline="0" dirty="0" smtClean="0">
                        <a:ln>
                          <a:noFill/>
                        </a:ln>
                        <a:solidFill>
                          <a:schemeClr val="tx1"/>
                        </a:solidFill>
                        <a:effectLst/>
                        <a:latin typeface="Times New Roman" pitchFamily="18" charset="0"/>
                        <a:cs typeface="Times New Roman" pitchFamily="18" charset="0"/>
                      </a:endParaRPr>
                    </a:p>
                    <a:p>
                      <a:pPr marL="49213"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latin typeface="Arial" charset="0"/>
                          <a:cs typeface="Arial" charset="0"/>
                        </a:rPr>
                        <a:t>Residential housing	Structural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steel </a:t>
                      </a:r>
                      <a:r>
                        <a:rPr kumimoji="0" lang="en-US" altLang="en-US" sz="900" b="0" i="0" u="none" strike="noStrike" cap="none" normalizeH="0" baseline="0" dirty="0" smtClean="0">
                          <a:ln>
                            <a:noFill/>
                          </a:ln>
                          <a:solidFill>
                            <a:schemeClr val="tx1"/>
                          </a:solidFill>
                          <a:effectLst/>
                          <a:latin typeface="Arial" charset="0"/>
                          <a:cs typeface="Arial" charset="0"/>
                        </a:rPr>
                        <a:t>competes with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timber </a:t>
                      </a:r>
                      <a:r>
                        <a:rPr kumimoji="0" lang="en-US" altLang="en-US" sz="900" b="0" i="0" u="none" strike="noStrike" cap="none" normalizeH="0" baseline="0" dirty="0" smtClean="0">
                          <a:ln>
                            <a:noFill/>
                          </a:ln>
                          <a:solidFill>
                            <a:schemeClr val="tx1"/>
                          </a:solidFill>
                          <a:effectLst/>
                          <a:latin typeface="Arial" charset="0"/>
                          <a:cs typeface="Arial" charset="0"/>
                        </a:rPr>
                        <a:t>in the construction of residential housing. There has</a:t>
                      </a:r>
                    </a:p>
                    <a:p>
                      <a:pPr marL="49213" marR="0" lvl="0" indent="0" algn="l" defTabSz="914400" rtl="0" eaLnBrk="1" fontAlgn="base" latinLnBrk="0" hangingPunct="1">
                        <a:lnSpc>
                          <a:spcPct val="12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latin typeface="Arial" charset="0"/>
                          <a:cs typeface="Arial" charset="0"/>
                        </a:rPr>
                        <a:t>been a campaign to promote steel-framed houses, especially in the US, but so far without any great success.</a:t>
                      </a:r>
                    </a:p>
                  </a:txBody>
                  <a:tcPr marL="0" marR="0" marT="0" marB="0" horzOverflow="overflow">
                    <a:lnL>
                      <a:noFill/>
                    </a:lnL>
                    <a:lnR>
                      <a:noFill/>
                    </a:lnR>
                    <a:lnT w="12700" cap="flat" cmpd="sng" algn="ctr">
                      <a:solidFill>
                        <a:srgbClr val="8CA6D5"/>
                      </a:solidFill>
                      <a:prstDash val="solid"/>
                      <a:round/>
                      <a:headEnd type="none" w="med" len="med"/>
                      <a:tailEnd type="none" w="med" len="med"/>
                    </a:lnT>
                    <a:lnB w="12700" cap="flat" cmpd="sng" algn="ctr">
                      <a:solidFill>
                        <a:srgbClr val="8CA6D5"/>
                      </a:solidFill>
                      <a:prstDash val="solid"/>
                      <a:round/>
                      <a:headEnd type="none" w="med" len="med"/>
                      <a:tailEnd type="none" w="med" len="med"/>
                    </a:lnB>
                    <a:lnTlToBr>
                      <a:noFill/>
                    </a:lnTlToBr>
                    <a:lnBlToTr>
                      <a:noFill/>
                    </a:lnBlToTr>
                    <a:solidFill>
                      <a:srgbClr val="EAEDF6"/>
                    </a:solidFill>
                  </a:tcPr>
                </a:tc>
              </a:tr>
              <a:tr h="492063">
                <a:tc>
                  <a:txBody>
                    <a:bodyPr/>
                    <a:lstStyle>
                      <a:lvl1pPr marL="1438275" indent="-1389063" eaLnBrk="0" hangingPunct="0">
                        <a:spcBef>
                          <a:spcPct val="20000"/>
                        </a:spcBef>
                        <a:tabLst>
                          <a:tab pos="1438275" algn="l"/>
                        </a:tabLst>
                        <a:defRPr sz="1600">
                          <a:solidFill>
                            <a:schemeClr val="tx1"/>
                          </a:solidFill>
                          <a:latin typeface="Calibri" pitchFamily="34" charset="0"/>
                        </a:defRPr>
                      </a:lvl1pPr>
                      <a:lvl2pPr marL="742950" indent="-285750" eaLnBrk="0" hangingPunct="0">
                        <a:spcBef>
                          <a:spcPct val="20000"/>
                        </a:spcBef>
                        <a:tabLst>
                          <a:tab pos="1438275" algn="l"/>
                        </a:tabLst>
                        <a:defRPr sz="1600">
                          <a:solidFill>
                            <a:schemeClr val="tx1"/>
                          </a:solidFill>
                          <a:latin typeface="Calibri" pitchFamily="34" charset="0"/>
                        </a:defRPr>
                      </a:lvl2pPr>
                      <a:lvl3pPr marL="1143000" indent="-228600" eaLnBrk="0" hangingPunct="0">
                        <a:spcBef>
                          <a:spcPct val="20000"/>
                        </a:spcBef>
                        <a:tabLst>
                          <a:tab pos="1438275" algn="l"/>
                        </a:tabLst>
                        <a:defRPr sz="1600">
                          <a:solidFill>
                            <a:schemeClr val="tx1"/>
                          </a:solidFill>
                          <a:latin typeface="Calibri" pitchFamily="34" charset="0"/>
                        </a:defRPr>
                      </a:lvl3pPr>
                      <a:lvl4pPr marL="1600200" indent="-228600" eaLnBrk="0" hangingPunct="0">
                        <a:spcBef>
                          <a:spcPct val="20000"/>
                        </a:spcBef>
                        <a:tabLst>
                          <a:tab pos="1438275" algn="l"/>
                        </a:tabLst>
                        <a:defRPr sz="1600">
                          <a:solidFill>
                            <a:schemeClr val="tx1"/>
                          </a:solidFill>
                          <a:latin typeface="Calibri" pitchFamily="34" charset="0"/>
                        </a:defRPr>
                      </a:lvl4pPr>
                      <a:lvl5pPr marL="2057400" indent="-228600" eaLnBrk="0" hangingPunct="0">
                        <a:spcBef>
                          <a:spcPct val="20000"/>
                        </a:spcBef>
                        <a:tabLst>
                          <a:tab pos="1438275" algn="l"/>
                        </a:tabLst>
                        <a:defRPr sz="1600">
                          <a:solidFill>
                            <a:schemeClr val="tx1"/>
                          </a:solidFill>
                          <a:latin typeface="Calibri" pitchFamily="34" charset="0"/>
                        </a:defRPr>
                      </a:lvl5pPr>
                      <a:lvl6pPr marL="2514600" indent="-228600" eaLnBrk="0" fontAlgn="base" hangingPunct="0">
                        <a:spcBef>
                          <a:spcPct val="20000"/>
                        </a:spcBef>
                        <a:spcAft>
                          <a:spcPct val="0"/>
                        </a:spcAft>
                        <a:tabLst>
                          <a:tab pos="1438275" algn="l"/>
                        </a:tabLst>
                        <a:defRPr sz="1600">
                          <a:solidFill>
                            <a:schemeClr val="tx1"/>
                          </a:solidFill>
                          <a:latin typeface="Calibri" pitchFamily="34" charset="0"/>
                        </a:defRPr>
                      </a:lvl6pPr>
                      <a:lvl7pPr marL="2971800" indent="-228600" eaLnBrk="0" fontAlgn="base" hangingPunct="0">
                        <a:spcBef>
                          <a:spcPct val="20000"/>
                        </a:spcBef>
                        <a:spcAft>
                          <a:spcPct val="0"/>
                        </a:spcAft>
                        <a:tabLst>
                          <a:tab pos="1438275" algn="l"/>
                        </a:tabLst>
                        <a:defRPr sz="1600">
                          <a:solidFill>
                            <a:schemeClr val="tx1"/>
                          </a:solidFill>
                          <a:latin typeface="Calibri" pitchFamily="34" charset="0"/>
                        </a:defRPr>
                      </a:lvl7pPr>
                      <a:lvl8pPr marL="3429000" indent="-228600" eaLnBrk="0" fontAlgn="base" hangingPunct="0">
                        <a:spcBef>
                          <a:spcPct val="20000"/>
                        </a:spcBef>
                        <a:spcAft>
                          <a:spcPct val="0"/>
                        </a:spcAft>
                        <a:tabLst>
                          <a:tab pos="1438275" algn="l"/>
                        </a:tabLst>
                        <a:defRPr sz="1600">
                          <a:solidFill>
                            <a:schemeClr val="tx1"/>
                          </a:solidFill>
                          <a:latin typeface="Calibri" pitchFamily="34" charset="0"/>
                        </a:defRPr>
                      </a:lvl8pPr>
                      <a:lvl9pPr marL="3886200" indent="-228600" eaLnBrk="0" fontAlgn="base" hangingPunct="0">
                        <a:spcBef>
                          <a:spcPct val="20000"/>
                        </a:spcBef>
                        <a:spcAft>
                          <a:spcPct val="0"/>
                        </a:spcAft>
                        <a:tabLst>
                          <a:tab pos="1438275" algn="l"/>
                        </a:tabLst>
                        <a:defRPr sz="1600">
                          <a:solidFill>
                            <a:schemeClr val="tx1"/>
                          </a:solidFill>
                          <a:latin typeface="Calibri" pitchFamily="34" charset="0"/>
                        </a:defRPr>
                      </a:lvl9pPr>
                    </a:lstStyle>
                    <a:p>
                      <a:pPr marL="1438275" marR="0" lvl="0" indent="-1389063" algn="l" defTabSz="914400" rtl="0" eaLnBrk="1" fontAlgn="base" latinLnBrk="0" hangingPunct="1">
                        <a:lnSpc>
                          <a:spcPct val="120000"/>
                        </a:lnSpc>
                        <a:spcBef>
                          <a:spcPct val="0"/>
                        </a:spcBef>
                        <a:spcAft>
                          <a:spcPct val="0"/>
                        </a:spcAft>
                        <a:buClrTx/>
                        <a:buSzTx/>
                        <a:buFontTx/>
                        <a:buNone/>
                        <a:tabLst>
                          <a:tab pos="1438275" algn="l"/>
                        </a:tabLst>
                      </a:pPr>
                      <a:r>
                        <a:rPr kumimoji="0" lang="en-US" altLang="en-US" sz="900" b="1" i="0" u="none" strike="noStrike" cap="none" normalizeH="0" baseline="0" smtClean="0">
                          <a:ln>
                            <a:noFill/>
                          </a:ln>
                          <a:solidFill>
                            <a:schemeClr val="tx1"/>
                          </a:solidFill>
                          <a:effectLst/>
                          <a:latin typeface="Arial" charset="0"/>
                          <a:cs typeface="Arial" charset="0"/>
                        </a:rPr>
                        <a:t>Heat transfer	</a:t>
                      </a:r>
                      <a:r>
                        <a:rPr kumimoji="0" lang="en-US" altLang="en-US" sz="900" b="0" i="1" u="none" strike="noStrike" cap="none" normalizeH="0" baseline="0" smtClean="0">
                          <a:ln>
                            <a:noFill/>
                          </a:ln>
                          <a:solidFill>
                            <a:schemeClr val="tx1"/>
                          </a:solidFill>
                          <a:effectLst/>
                          <a:latin typeface="Calibri" pitchFamily="34" charset="0"/>
                          <a:cs typeface="Calibri" pitchFamily="34" charset="0"/>
                        </a:rPr>
                        <a:t>Aluminium </a:t>
                      </a:r>
                      <a:r>
                        <a:rPr kumimoji="0" lang="en-US" altLang="en-US" sz="900" b="0" i="0" u="none" strike="noStrike" cap="none" normalizeH="0" baseline="0" smtClean="0">
                          <a:ln>
                            <a:noFill/>
                          </a:ln>
                          <a:solidFill>
                            <a:schemeClr val="tx1"/>
                          </a:solidFill>
                          <a:effectLst/>
                          <a:latin typeface="Arial" charset="0"/>
                          <a:cs typeface="Arial" charset="0"/>
                        </a:rPr>
                        <a:t>competes with copper in this sector and particularly in car radiators, where </a:t>
                      </a:r>
                      <a:r>
                        <a:rPr kumimoji="0" lang="en-US" altLang="en-US" sz="900" b="0" i="1" u="none" strike="noStrike" cap="none" normalizeH="0" baseline="0" smtClean="0">
                          <a:ln>
                            <a:noFill/>
                          </a:ln>
                          <a:solidFill>
                            <a:schemeClr val="tx1"/>
                          </a:solidFill>
                          <a:effectLst/>
                          <a:latin typeface="Calibri" pitchFamily="34" charset="0"/>
                          <a:cs typeface="Calibri" pitchFamily="34" charset="0"/>
                        </a:rPr>
                        <a:t>aluminium </a:t>
                      </a:r>
                      <a:r>
                        <a:rPr kumimoji="0" lang="en-US" altLang="en-US" sz="900" b="0" i="0" u="none" strike="noStrike" cap="none" normalizeH="0" baseline="0" smtClean="0">
                          <a:ln>
                            <a:noFill/>
                          </a:ln>
                          <a:solidFill>
                            <a:schemeClr val="tx1"/>
                          </a:solidFill>
                          <a:effectLst/>
                          <a:latin typeface="Arial" charset="0"/>
                          <a:cs typeface="Arial" charset="0"/>
                        </a:rPr>
                        <a:t>has been successfully promoted. Plastic plumbing tube has also taken some market share from </a:t>
                      </a:r>
                      <a:r>
                        <a:rPr kumimoji="0" lang="en-US" altLang="en-US" sz="900" b="0" i="1" u="none" strike="noStrike" cap="none" normalizeH="0" baseline="0" smtClean="0">
                          <a:ln>
                            <a:noFill/>
                          </a:ln>
                          <a:solidFill>
                            <a:schemeClr val="tx1"/>
                          </a:solidFill>
                          <a:effectLst/>
                          <a:latin typeface="Calibri" pitchFamily="34" charset="0"/>
                          <a:cs typeface="Calibri" pitchFamily="34" charset="0"/>
                        </a:rPr>
                        <a:t>copper </a:t>
                      </a:r>
                      <a:r>
                        <a:rPr kumimoji="0" lang="en-US" altLang="en-US" sz="900" b="0" i="0" u="none" strike="noStrike" cap="none" normalizeH="0" baseline="0" smtClean="0">
                          <a:ln>
                            <a:noFill/>
                          </a:ln>
                          <a:solidFill>
                            <a:schemeClr val="tx1"/>
                          </a:solidFill>
                          <a:effectLst/>
                          <a:latin typeface="Arial" charset="0"/>
                          <a:cs typeface="Arial" charset="0"/>
                        </a:rPr>
                        <a:t>and </a:t>
                      </a:r>
                      <a:r>
                        <a:rPr kumimoji="0" lang="en-US" altLang="en-US" sz="900" b="0" i="1" u="none" strike="noStrike" cap="none" normalizeH="0" baseline="0" smtClean="0">
                          <a:ln>
                            <a:noFill/>
                          </a:ln>
                          <a:solidFill>
                            <a:schemeClr val="tx1"/>
                          </a:solidFill>
                          <a:effectLst/>
                          <a:latin typeface="Calibri" pitchFamily="34" charset="0"/>
                          <a:cs typeface="Calibri" pitchFamily="34" charset="0"/>
                        </a:rPr>
                        <a:t>brass</a:t>
                      </a:r>
                      <a:r>
                        <a:rPr kumimoji="0" lang="en-US" altLang="en-US" sz="900" b="0" i="0" u="none" strike="noStrike" cap="none" normalizeH="0" baseline="0" smtClean="0">
                          <a:ln>
                            <a:noFill/>
                          </a:ln>
                          <a:solidFill>
                            <a:schemeClr val="tx1"/>
                          </a:solidFill>
                          <a:effectLst/>
                          <a:latin typeface="Arial" charset="0"/>
                          <a:cs typeface="Arial" charset="0"/>
                        </a:rPr>
                        <a:t>, chiefly on the basis of price.</a:t>
                      </a:r>
                    </a:p>
                  </a:txBody>
                  <a:tcPr marL="0" marR="0" marT="0" marB="0" horzOverflow="overflow">
                    <a:lnL>
                      <a:noFill/>
                    </a:lnL>
                    <a:lnR>
                      <a:noFill/>
                    </a:lnR>
                    <a:lnT w="12700" cap="flat" cmpd="sng" algn="ctr">
                      <a:solidFill>
                        <a:srgbClr val="8CA6D5"/>
                      </a:solidFill>
                      <a:prstDash val="solid"/>
                      <a:round/>
                      <a:headEnd type="none" w="med" len="med"/>
                      <a:tailEnd type="none" w="med" len="med"/>
                    </a:lnT>
                    <a:lnB w="12700" cap="flat" cmpd="sng" algn="ctr">
                      <a:solidFill>
                        <a:srgbClr val="8CA6D5"/>
                      </a:solidFill>
                      <a:prstDash val="solid"/>
                      <a:round/>
                      <a:headEnd type="none" w="med" len="med"/>
                      <a:tailEnd type="none" w="med" len="med"/>
                    </a:lnB>
                    <a:lnTlToBr>
                      <a:noFill/>
                    </a:lnTlToBr>
                    <a:lnBlToTr>
                      <a:noFill/>
                    </a:lnBlToTr>
                    <a:solidFill>
                      <a:srgbClr val="EAEDF6"/>
                    </a:solidFill>
                  </a:tcPr>
                </a:tc>
              </a:tr>
              <a:tr h="402766">
                <a:tc>
                  <a:txBody>
                    <a:bodyPr/>
                    <a:lstStyle>
                      <a:lvl1pPr marL="1438275" indent="-1389063" eaLnBrk="0" hangingPunct="0">
                        <a:spcBef>
                          <a:spcPct val="20000"/>
                        </a:spcBef>
                        <a:tabLst>
                          <a:tab pos="1438275" algn="l"/>
                        </a:tabLst>
                        <a:defRPr sz="1600">
                          <a:solidFill>
                            <a:schemeClr val="tx1"/>
                          </a:solidFill>
                          <a:latin typeface="Calibri" pitchFamily="34" charset="0"/>
                        </a:defRPr>
                      </a:lvl1pPr>
                      <a:lvl2pPr marL="742950" indent="-285750" eaLnBrk="0" hangingPunct="0">
                        <a:spcBef>
                          <a:spcPct val="20000"/>
                        </a:spcBef>
                        <a:tabLst>
                          <a:tab pos="1438275" algn="l"/>
                        </a:tabLst>
                        <a:defRPr sz="1600">
                          <a:solidFill>
                            <a:schemeClr val="tx1"/>
                          </a:solidFill>
                          <a:latin typeface="Calibri" pitchFamily="34" charset="0"/>
                        </a:defRPr>
                      </a:lvl2pPr>
                      <a:lvl3pPr marL="1143000" indent="-228600" eaLnBrk="0" hangingPunct="0">
                        <a:spcBef>
                          <a:spcPct val="20000"/>
                        </a:spcBef>
                        <a:tabLst>
                          <a:tab pos="1438275" algn="l"/>
                        </a:tabLst>
                        <a:defRPr sz="1600">
                          <a:solidFill>
                            <a:schemeClr val="tx1"/>
                          </a:solidFill>
                          <a:latin typeface="Calibri" pitchFamily="34" charset="0"/>
                        </a:defRPr>
                      </a:lvl3pPr>
                      <a:lvl4pPr marL="1600200" indent="-228600" eaLnBrk="0" hangingPunct="0">
                        <a:spcBef>
                          <a:spcPct val="20000"/>
                        </a:spcBef>
                        <a:tabLst>
                          <a:tab pos="1438275" algn="l"/>
                        </a:tabLst>
                        <a:defRPr sz="1600">
                          <a:solidFill>
                            <a:schemeClr val="tx1"/>
                          </a:solidFill>
                          <a:latin typeface="Calibri" pitchFamily="34" charset="0"/>
                        </a:defRPr>
                      </a:lvl4pPr>
                      <a:lvl5pPr marL="2057400" indent="-228600" eaLnBrk="0" hangingPunct="0">
                        <a:spcBef>
                          <a:spcPct val="20000"/>
                        </a:spcBef>
                        <a:tabLst>
                          <a:tab pos="1438275" algn="l"/>
                        </a:tabLst>
                        <a:defRPr sz="1600">
                          <a:solidFill>
                            <a:schemeClr val="tx1"/>
                          </a:solidFill>
                          <a:latin typeface="Calibri" pitchFamily="34" charset="0"/>
                        </a:defRPr>
                      </a:lvl5pPr>
                      <a:lvl6pPr marL="2514600" indent="-228600" eaLnBrk="0" fontAlgn="base" hangingPunct="0">
                        <a:spcBef>
                          <a:spcPct val="20000"/>
                        </a:spcBef>
                        <a:spcAft>
                          <a:spcPct val="0"/>
                        </a:spcAft>
                        <a:tabLst>
                          <a:tab pos="1438275" algn="l"/>
                        </a:tabLst>
                        <a:defRPr sz="1600">
                          <a:solidFill>
                            <a:schemeClr val="tx1"/>
                          </a:solidFill>
                          <a:latin typeface="Calibri" pitchFamily="34" charset="0"/>
                        </a:defRPr>
                      </a:lvl6pPr>
                      <a:lvl7pPr marL="2971800" indent="-228600" eaLnBrk="0" fontAlgn="base" hangingPunct="0">
                        <a:spcBef>
                          <a:spcPct val="20000"/>
                        </a:spcBef>
                        <a:spcAft>
                          <a:spcPct val="0"/>
                        </a:spcAft>
                        <a:tabLst>
                          <a:tab pos="1438275" algn="l"/>
                        </a:tabLst>
                        <a:defRPr sz="1600">
                          <a:solidFill>
                            <a:schemeClr val="tx1"/>
                          </a:solidFill>
                          <a:latin typeface="Calibri" pitchFamily="34" charset="0"/>
                        </a:defRPr>
                      </a:lvl7pPr>
                      <a:lvl8pPr marL="3429000" indent="-228600" eaLnBrk="0" fontAlgn="base" hangingPunct="0">
                        <a:spcBef>
                          <a:spcPct val="20000"/>
                        </a:spcBef>
                        <a:spcAft>
                          <a:spcPct val="0"/>
                        </a:spcAft>
                        <a:tabLst>
                          <a:tab pos="1438275" algn="l"/>
                        </a:tabLst>
                        <a:defRPr sz="1600">
                          <a:solidFill>
                            <a:schemeClr val="tx1"/>
                          </a:solidFill>
                          <a:latin typeface="Calibri" pitchFamily="34" charset="0"/>
                        </a:defRPr>
                      </a:lvl8pPr>
                      <a:lvl9pPr marL="3886200" indent="-228600" eaLnBrk="0" fontAlgn="base" hangingPunct="0">
                        <a:spcBef>
                          <a:spcPct val="20000"/>
                        </a:spcBef>
                        <a:spcAft>
                          <a:spcPct val="0"/>
                        </a:spcAft>
                        <a:tabLst>
                          <a:tab pos="1438275" algn="l"/>
                        </a:tabLst>
                        <a:defRPr sz="1600">
                          <a:solidFill>
                            <a:schemeClr val="tx1"/>
                          </a:solidFill>
                          <a:latin typeface="Calibri" pitchFamily="34" charset="0"/>
                        </a:defRPr>
                      </a:lvl9pPr>
                    </a:lstStyle>
                    <a:p>
                      <a:pPr marL="1438275" marR="0" lvl="0" indent="-1389063" algn="l" defTabSz="914400" rtl="0" eaLnBrk="1" fontAlgn="base" latinLnBrk="0" hangingPunct="1">
                        <a:lnSpc>
                          <a:spcPct val="120000"/>
                        </a:lnSpc>
                        <a:spcBef>
                          <a:spcPct val="0"/>
                        </a:spcBef>
                        <a:spcAft>
                          <a:spcPct val="0"/>
                        </a:spcAft>
                        <a:buClrTx/>
                        <a:buSzTx/>
                        <a:buFontTx/>
                        <a:buNone/>
                        <a:tabLst>
                          <a:tab pos="1438275" algn="l"/>
                        </a:tabLst>
                      </a:pPr>
                      <a:r>
                        <a:rPr kumimoji="0" lang="en-US" altLang="en-US" sz="900" b="1" i="0" u="none" strike="noStrike" cap="none" normalizeH="0" baseline="0" dirty="0" smtClean="0">
                          <a:ln>
                            <a:noFill/>
                          </a:ln>
                          <a:solidFill>
                            <a:schemeClr val="tx1"/>
                          </a:solidFill>
                          <a:effectLst/>
                          <a:latin typeface="Arial" charset="0"/>
                          <a:cs typeface="Arial" charset="0"/>
                        </a:rPr>
                        <a:t>Coins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Copper alloy </a:t>
                      </a:r>
                      <a:r>
                        <a:rPr kumimoji="0" lang="en-US" altLang="en-US" sz="900" b="0" i="0" u="none" strike="noStrike" cap="none" normalizeH="0" baseline="0" dirty="0" smtClean="0">
                          <a:ln>
                            <a:noFill/>
                          </a:ln>
                          <a:solidFill>
                            <a:schemeClr val="tx1"/>
                          </a:solidFill>
                          <a:effectLst/>
                          <a:latin typeface="Arial" charset="0"/>
                          <a:cs typeface="Arial" charset="0"/>
                        </a:rPr>
                        <a:t>coinage is threatened in some countries by </a:t>
                      </a:r>
                      <a:r>
                        <a:rPr kumimoji="0" lang="en-US" altLang="en-US" sz="900" b="0" i="1" u="none" strike="noStrike" cap="none" normalizeH="0" baseline="0" dirty="0" err="1" smtClean="0">
                          <a:ln>
                            <a:noFill/>
                          </a:ln>
                          <a:solidFill>
                            <a:schemeClr val="tx1"/>
                          </a:solidFill>
                          <a:effectLst/>
                          <a:latin typeface="Calibri" pitchFamily="34" charset="0"/>
                          <a:cs typeface="Calibri" pitchFamily="34" charset="0"/>
                        </a:rPr>
                        <a:t>aluminium</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 </a:t>
                      </a:r>
                      <a:r>
                        <a:rPr kumimoji="0" lang="en-US" altLang="en-US" sz="900" b="0" i="0" u="none" strike="noStrike" cap="none" normalizeH="0" baseline="0" dirty="0" smtClean="0">
                          <a:ln>
                            <a:noFill/>
                          </a:ln>
                          <a:solidFill>
                            <a:schemeClr val="tx1"/>
                          </a:solidFill>
                          <a:effectLst/>
                          <a:latin typeface="Arial" charset="0"/>
                          <a:cs typeface="Arial" charset="0"/>
                        </a:rPr>
                        <a:t>and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zinc</a:t>
                      </a:r>
                      <a:r>
                        <a:rPr kumimoji="0" lang="en-US" altLang="en-US" sz="900" b="0" i="0" u="none" strike="noStrike" cap="none" normalizeH="0" baseline="0" dirty="0" smtClean="0">
                          <a:ln>
                            <a:noFill/>
                          </a:ln>
                          <a:solidFill>
                            <a:schemeClr val="tx1"/>
                          </a:solidFill>
                          <a:effectLst/>
                          <a:latin typeface="Arial" charset="0"/>
                          <a:cs typeface="Arial" charset="0"/>
                        </a:rPr>
                        <a:t>, and more widely by the use of notes rather than coins. The use of </a:t>
                      </a:r>
                      <a:r>
                        <a:rPr kumimoji="0" lang="en-US" altLang="en-US" sz="900" b="0" i="1" u="none" strike="noStrike" cap="none" normalizeH="0" baseline="0" dirty="0" smtClean="0">
                          <a:ln>
                            <a:noFill/>
                          </a:ln>
                          <a:solidFill>
                            <a:schemeClr val="tx1"/>
                          </a:solidFill>
                          <a:effectLst/>
                          <a:latin typeface="Calibri" pitchFamily="34" charset="0"/>
                          <a:cs typeface="Calibri" pitchFamily="34" charset="0"/>
                        </a:rPr>
                        <a:t>credit cards </a:t>
                      </a:r>
                      <a:r>
                        <a:rPr kumimoji="0" lang="en-US" altLang="en-US" sz="900" b="0" i="0" u="none" strike="noStrike" cap="none" normalizeH="0" baseline="0" dirty="0" smtClean="0">
                          <a:ln>
                            <a:noFill/>
                          </a:ln>
                          <a:solidFill>
                            <a:schemeClr val="tx1"/>
                          </a:solidFill>
                          <a:effectLst/>
                          <a:latin typeface="Arial" charset="0"/>
                          <a:cs typeface="Arial" charset="0"/>
                        </a:rPr>
                        <a:t>in place of cash is also a form of substitution.</a:t>
                      </a:r>
                    </a:p>
                  </a:txBody>
                  <a:tcPr marL="0" marR="0" marT="0" marB="0" horzOverflow="overflow">
                    <a:lnL>
                      <a:noFill/>
                    </a:lnL>
                    <a:lnR>
                      <a:noFill/>
                    </a:lnR>
                    <a:lnT w="12700" cap="flat" cmpd="sng" algn="ctr">
                      <a:solidFill>
                        <a:srgbClr val="8CA6D5"/>
                      </a:solidFill>
                      <a:prstDash val="solid"/>
                      <a:round/>
                      <a:headEnd type="none" w="med" len="med"/>
                      <a:tailEnd type="none" w="med" len="med"/>
                    </a:lnT>
                    <a:lnB w="12700" cap="flat" cmpd="sng" algn="ctr">
                      <a:solidFill>
                        <a:srgbClr val="8CA6D5"/>
                      </a:solidFill>
                      <a:prstDash val="solid"/>
                      <a:round/>
                      <a:headEnd type="none" w="med" len="med"/>
                      <a:tailEnd type="none" w="med" len="med"/>
                    </a:lnB>
                    <a:lnTlToBr>
                      <a:noFill/>
                    </a:lnTlToBr>
                    <a:lnBlToTr>
                      <a:noFill/>
                    </a:lnBlToTr>
                    <a:solidFill>
                      <a:srgbClr val="EAEDF6"/>
                    </a:solidFill>
                  </a:tcPr>
                </a:tc>
              </a:tr>
              <a:tr h="1908640">
                <a:tc>
                  <a:txBody>
                    <a:bodyPr/>
                    <a:lstStyle>
                      <a:lvl1pPr marL="49213" eaLnBrk="0" hangingPunct="0">
                        <a:spcBef>
                          <a:spcPct val="20000"/>
                        </a:spcBef>
                        <a:tabLst>
                          <a:tab pos="1438275" algn="l"/>
                        </a:tabLst>
                        <a:defRPr sz="1600">
                          <a:solidFill>
                            <a:schemeClr val="tx1"/>
                          </a:solidFill>
                          <a:latin typeface="Calibri" pitchFamily="34" charset="0"/>
                        </a:defRPr>
                      </a:lvl1pPr>
                      <a:lvl2pPr marL="742950" indent="-285750" eaLnBrk="0" hangingPunct="0">
                        <a:spcBef>
                          <a:spcPct val="20000"/>
                        </a:spcBef>
                        <a:tabLst>
                          <a:tab pos="1438275" algn="l"/>
                        </a:tabLst>
                        <a:defRPr sz="1600">
                          <a:solidFill>
                            <a:schemeClr val="tx1"/>
                          </a:solidFill>
                          <a:latin typeface="Calibri" pitchFamily="34" charset="0"/>
                        </a:defRPr>
                      </a:lvl2pPr>
                      <a:lvl3pPr marL="1143000" indent="-228600" eaLnBrk="0" hangingPunct="0">
                        <a:spcBef>
                          <a:spcPct val="20000"/>
                        </a:spcBef>
                        <a:tabLst>
                          <a:tab pos="1438275" algn="l"/>
                        </a:tabLst>
                        <a:defRPr sz="1600">
                          <a:solidFill>
                            <a:schemeClr val="tx1"/>
                          </a:solidFill>
                          <a:latin typeface="Calibri" pitchFamily="34" charset="0"/>
                        </a:defRPr>
                      </a:lvl3pPr>
                      <a:lvl4pPr marL="1600200" indent="-228600" eaLnBrk="0" hangingPunct="0">
                        <a:spcBef>
                          <a:spcPct val="20000"/>
                        </a:spcBef>
                        <a:tabLst>
                          <a:tab pos="1438275" algn="l"/>
                        </a:tabLst>
                        <a:defRPr sz="1600">
                          <a:solidFill>
                            <a:schemeClr val="tx1"/>
                          </a:solidFill>
                          <a:latin typeface="Calibri" pitchFamily="34" charset="0"/>
                        </a:defRPr>
                      </a:lvl4pPr>
                      <a:lvl5pPr marL="2057400" indent="-228600" eaLnBrk="0" hangingPunct="0">
                        <a:spcBef>
                          <a:spcPct val="20000"/>
                        </a:spcBef>
                        <a:tabLst>
                          <a:tab pos="1438275" algn="l"/>
                        </a:tabLst>
                        <a:defRPr sz="1600">
                          <a:solidFill>
                            <a:schemeClr val="tx1"/>
                          </a:solidFill>
                          <a:latin typeface="Calibri" pitchFamily="34" charset="0"/>
                        </a:defRPr>
                      </a:lvl5pPr>
                      <a:lvl6pPr marL="2514600" indent="-228600" eaLnBrk="0" fontAlgn="base" hangingPunct="0">
                        <a:spcBef>
                          <a:spcPct val="20000"/>
                        </a:spcBef>
                        <a:spcAft>
                          <a:spcPct val="0"/>
                        </a:spcAft>
                        <a:tabLst>
                          <a:tab pos="1438275" algn="l"/>
                        </a:tabLst>
                        <a:defRPr sz="1600">
                          <a:solidFill>
                            <a:schemeClr val="tx1"/>
                          </a:solidFill>
                          <a:latin typeface="Calibri" pitchFamily="34" charset="0"/>
                        </a:defRPr>
                      </a:lvl6pPr>
                      <a:lvl7pPr marL="2971800" indent="-228600" eaLnBrk="0" fontAlgn="base" hangingPunct="0">
                        <a:spcBef>
                          <a:spcPct val="20000"/>
                        </a:spcBef>
                        <a:spcAft>
                          <a:spcPct val="0"/>
                        </a:spcAft>
                        <a:tabLst>
                          <a:tab pos="1438275" algn="l"/>
                        </a:tabLst>
                        <a:defRPr sz="1600">
                          <a:solidFill>
                            <a:schemeClr val="tx1"/>
                          </a:solidFill>
                          <a:latin typeface="Calibri" pitchFamily="34" charset="0"/>
                        </a:defRPr>
                      </a:lvl7pPr>
                      <a:lvl8pPr marL="3429000" indent="-228600" eaLnBrk="0" fontAlgn="base" hangingPunct="0">
                        <a:spcBef>
                          <a:spcPct val="20000"/>
                        </a:spcBef>
                        <a:spcAft>
                          <a:spcPct val="0"/>
                        </a:spcAft>
                        <a:tabLst>
                          <a:tab pos="1438275" algn="l"/>
                        </a:tabLst>
                        <a:defRPr sz="1600">
                          <a:solidFill>
                            <a:schemeClr val="tx1"/>
                          </a:solidFill>
                          <a:latin typeface="Calibri" pitchFamily="34" charset="0"/>
                        </a:defRPr>
                      </a:lvl8pPr>
                      <a:lvl9pPr marL="3886200" indent="-228600" eaLnBrk="0" fontAlgn="base" hangingPunct="0">
                        <a:spcBef>
                          <a:spcPct val="20000"/>
                        </a:spcBef>
                        <a:spcAft>
                          <a:spcPct val="0"/>
                        </a:spcAft>
                        <a:tabLst>
                          <a:tab pos="1438275" algn="l"/>
                        </a:tabLst>
                        <a:defRPr sz="1600">
                          <a:solidFill>
                            <a:schemeClr val="tx1"/>
                          </a:solidFill>
                          <a:latin typeface="Calibri" pitchFamily="34" charset="0"/>
                        </a:defRPr>
                      </a:lvl9pPr>
                    </a:lstStyle>
                    <a:p>
                      <a:pPr marL="49213" marR="0" lvl="0" indent="0" algn="l" defTabSz="914400" rtl="0" eaLnBrk="1" fontAlgn="base" latinLnBrk="0" hangingPunct="1">
                        <a:lnSpc>
                          <a:spcPct val="100000"/>
                        </a:lnSpc>
                        <a:spcBef>
                          <a:spcPct val="0"/>
                        </a:spcBef>
                        <a:spcAft>
                          <a:spcPct val="0"/>
                        </a:spcAft>
                        <a:buClrTx/>
                        <a:buSzTx/>
                        <a:buFontTx/>
                        <a:buNone/>
                        <a:tabLst>
                          <a:tab pos="1438275" algn="l"/>
                        </a:tabLst>
                      </a:pPr>
                      <a:r>
                        <a:rPr kumimoji="0" lang="en-US" altLang="en-US" sz="900" b="1" i="0" u="none" strike="noStrike" cap="none" normalizeH="0" baseline="0" smtClean="0">
                          <a:ln>
                            <a:noFill/>
                          </a:ln>
                          <a:solidFill>
                            <a:schemeClr val="tx1"/>
                          </a:solidFill>
                          <a:effectLst/>
                          <a:latin typeface="Arial" charset="0"/>
                          <a:cs typeface="Arial" charset="0"/>
                        </a:rPr>
                        <a:t>Batteries	</a:t>
                      </a:r>
                      <a:r>
                        <a:rPr kumimoji="0" lang="en-US" altLang="en-US" sz="900" b="0" i="1" u="none" strike="noStrike" cap="none" normalizeH="0" baseline="0" smtClean="0">
                          <a:ln>
                            <a:noFill/>
                          </a:ln>
                          <a:solidFill>
                            <a:schemeClr val="tx1"/>
                          </a:solidFill>
                          <a:effectLst/>
                          <a:latin typeface="Calibri" pitchFamily="34" charset="0"/>
                          <a:cs typeface="Calibri" pitchFamily="34" charset="0"/>
                        </a:rPr>
                        <a:t>Lead </a:t>
                      </a:r>
                      <a:r>
                        <a:rPr kumimoji="0" lang="en-US" altLang="en-US" sz="900" b="0" i="0" u="none" strike="noStrike" cap="none" normalizeH="0" baseline="0" smtClean="0">
                          <a:ln>
                            <a:noFill/>
                          </a:ln>
                          <a:solidFill>
                            <a:schemeClr val="tx1"/>
                          </a:solidFill>
                          <a:effectLst/>
                          <a:latin typeface="Arial" charset="0"/>
                          <a:cs typeface="Arial" charset="0"/>
                        </a:rPr>
                        <a:t>competes with other materials in the development of batteries for electrically powered automobiles.</a:t>
                      </a:r>
                    </a:p>
                    <a:p>
                      <a:pPr marL="49213" marR="0" lvl="0" indent="0" algn="l" defTabSz="914400" rtl="0" eaLnBrk="1" fontAlgn="base" latinLnBrk="0" hangingPunct="1">
                        <a:lnSpc>
                          <a:spcPct val="120000"/>
                        </a:lnSpc>
                        <a:spcBef>
                          <a:spcPct val="0"/>
                        </a:spcBef>
                        <a:spcAft>
                          <a:spcPct val="0"/>
                        </a:spcAft>
                        <a:buClrTx/>
                        <a:buSzTx/>
                        <a:buFontTx/>
                        <a:buNone/>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The lead-acid battery is bulky, has a limited capacity (and therefore range), and needs time to be recharged. Many alternative battery technologies for the motive force in electric cars are being considered, including:</a:t>
                      </a:r>
                    </a:p>
                    <a:p>
                      <a:pPr marL="49213" marR="0" lvl="0" indent="0" algn="l" defTabSz="914400" rtl="0" eaLnBrk="1" fontAlgn="base" latinLnBrk="0" hangingPunct="1">
                        <a:lnSpc>
                          <a:spcPct val="100000"/>
                        </a:lnSpc>
                        <a:spcBef>
                          <a:spcPts val="225"/>
                        </a:spcBef>
                        <a:spcAft>
                          <a:spcPct val="0"/>
                        </a:spcAft>
                        <a:buClrTx/>
                        <a:buSzTx/>
                        <a:buFont typeface="Arial" charset="0"/>
                        <a:buChar char="•"/>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solid oxide fuels cells,</a:t>
                      </a:r>
                    </a:p>
                    <a:p>
                      <a:pPr marL="49213" marR="0" lvl="0" indent="0" algn="l" defTabSz="914400" rtl="0" eaLnBrk="1" fontAlgn="base" latinLnBrk="0" hangingPunct="1">
                        <a:lnSpc>
                          <a:spcPct val="100000"/>
                        </a:lnSpc>
                        <a:spcBef>
                          <a:spcPts val="225"/>
                        </a:spcBef>
                        <a:spcAft>
                          <a:spcPct val="0"/>
                        </a:spcAft>
                        <a:buClrTx/>
                        <a:buSzTx/>
                        <a:buFont typeface="Arial" charset="0"/>
                        <a:buChar char="•"/>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hybrid fuel cell-battery combinations,</a:t>
                      </a:r>
                    </a:p>
                    <a:p>
                      <a:pPr marL="49213" marR="0" lvl="0" indent="0" algn="l" defTabSz="914400" rtl="0" eaLnBrk="1" fontAlgn="base" latinLnBrk="0" hangingPunct="1">
                        <a:lnSpc>
                          <a:spcPct val="100000"/>
                        </a:lnSpc>
                        <a:spcBef>
                          <a:spcPts val="225"/>
                        </a:spcBef>
                        <a:spcAft>
                          <a:spcPct val="0"/>
                        </a:spcAft>
                        <a:buClrTx/>
                        <a:buSzTx/>
                        <a:buFont typeface="Arial" charset="0"/>
                        <a:buChar char="•"/>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metal hydride batteries,</a:t>
                      </a:r>
                    </a:p>
                    <a:p>
                      <a:pPr marL="49213" marR="0" lvl="0" indent="0" algn="l" defTabSz="914400" rtl="0" eaLnBrk="1" fontAlgn="base" latinLnBrk="0" hangingPunct="1">
                        <a:lnSpc>
                          <a:spcPct val="100000"/>
                        </a:lnSpc>
                        <a:spcBef>
                          <a:spcPts val="225"/>
                        </a:spcBef>
                        <a:spcAft>
                          <a:spcPct val="0"/>
                        </a:spcAft>
                        <a:buClrTx/>
                        <a:buSzTx/>
                        <a:buFont typeface="Arial" charset="0"/>
                        <a:buChar char="•"/>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zinc-air batteries, and</a:t>
                      </a:r>
                    </a:p>
                    <a:p>
                      <a:pPr marL="49213" marR="0" lvl="0" indent="0" algn="l" defTabSz="914400" rtl="0" eaLnBrk="1" fontAlgn="base" latinLnBrk="0" hangingPunct="1">
                        <a:lnSpc>
                          <a:spcPct val="100000"/>
                        </a:lnSpc>
                        <a:spcBef>
                          <a:spcPts val="225"/>
                        </a:spcBef>
                        <a:spcAft>
                          <a:spcPct val="0"/>
                        </a:spcAft>
                        <a:buClrTx/>
                        <a:buSzTx/>
                        <a:buFont typeface="Arial" charset="0"/>
                        <a:buChar char="•"/>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lithium ion/polymer batteries.</a:t>
                      </a:r>
                    </a:p>
                    <a:p>
                      <a:pPr marL="49213" marR="0" lvl="0" indent="0" algn="l" defTabSz="914400" rtl="0" eaLnBrk="1" fontAlgn="base" latinLnBrk="0" hangingPunct="1">
                        <a:lnSpc>
                          <a:spcPct val="100000"/>
                        </a:lnSpc>
                        <a:spcBef>
                          <a:spcPts val="38"/>
                        </a:spcBef>
                        <a:spcAft>
                          <a:spcPct val="0"/>
                        </a:spcAft>
                        <a:buClrTx/>
                        <a:buSzTx/>
                        <a:buFontTx/>
                        <a:buNone/>
                        <a:tabLst>
                          <a:tab pos="1438275" algn="l"/>
                        </a:tabLst>
                      </a:pPr>
                      <a:endParaRPr kumimoji="0" lang="en-US" altLang="en-US" sz="1100" b="0" i="0" u="none" strike="noStrike" cap="none" normalizeH="0" baseline="0" smtClean="0">
                        <a:ln>
                          <a:noFill/>
                        </a:ln>
                        <a:solidFill>
                          <a:schemeClr val="tx1"/>
                        </a:solidFill>
                        <a:effectLst/>
                        <a:latin typeface="Times New Roman" pitchFamily="18" charset="0"/>
                        <a:cs typeface="Times New Roman" pitchFamily="18" charset="0"/>
                      </a:endParaRPr>
                    </a:p>
                    <a:p>
                      <a:pPr marL="49213" marR="0" lvl="0" indent="0" algn="l" defTabSz="914400" rtl="0" eaLnBrk="1" fontAlgn="base" latinLnBrk="0" hangingPunct="1">
                        <a:lnSpc>
                          <a:spcPct val="120000"/>
                        </a:lnSpc>
                        <a:spcBef>
                          <a:spcPct val="0"/>
                        </a:spcBef>
                        <a:spcAft>
                          <a:spcPct val="0"/>
                        </a:spcAft>
                        <a:buClrTx/>
                        <a:buSzTx/>
                        <a:buFontTx/>
                        <a:buNone/>
                        <a:tabLst>
                          <a:tab pos="1438275" algn="l"/>
                        </a:tabLst>
                      </a:pPr>
                      <a:r>
                        <a:rPr kumimoji="0" lang="en-US" altLang="en-US" sz="900" b="0" i="0" u="none" strike="noStrike" cap="none" normalizeH="0" baseline="0" smtClean="0">
                          <a:ln>
                            <a:noFill/>
                          </a:ln>
                          <a:solidFill>
                            <a:schemeClr val="tx1"/>
                          </a:solidFill>
                          <a:effectLst/>
                          <a:latin typeface="Arial" charset="0"/>
                          <a:cs typeface="Arial" charset="0"/>
                        </a:rPr>
                        <a:t>Fuel cells probably offer the most promising prospects, but none has yet achieved commercial acceptance compared with lead on any wide scale. Lead still dominates the market for conventional starting, lighting, and ignition batteries, the major market for lead.</a:t>
                      </a:r>
                    </a:p>
                  </a:txBody>
                  <a:tcPr marL="0" marR="0" marT="0" marB="0" horzOverflow="overflow">
                    <a:lnL>
                      <a:noFill/>
                    </a:lnL>
                    <a:lnR>
                      <a:noFill/>
                    </a:lnR>
                    <a:lnT w="12700" cap="flat" cmpd="sng" algn="ctr">
                      <a:solidFill>
                        <a:srgbClr val="8CA6D5"/>
                      </a:solidFill>
                      <a:prstDash val="solid"/>
                      <a:round/>
                      <a:headEnd type="none" w="med" len="med"/>
                      <a:tailEnd type="none" w="med" len="med"/>
                    </a:lnT>
                    <a:lnB w="12700" cap="flat" cmpd="sng" algn="ctr">
                      <a:solidFill>
                        <a:srgbClr val="8CA6D5"/>
                      </a:solidFill>
                      <a:prstDash val="solid"/>
                      <a:round/>
                      <a:headEnd type="none" w="med" len="med"/>
                      <a:tailEnd type="none" w="med" len="med"/>
                    </a:lnB>
                    <a:lnTlToBr>
                      <a:noFill/>
                    </a:lnTlToBr>
                    <a:lnBlToTr>
                      <a:noFill/>
                    </a:lnBlToTr>
                    <a:solidFill>
                      <a:srgbClr val="EAEDF6"/>
                    </a:solidFill>
                  </a:tcPr>
                </a:tc>
              </a:tr>
              <a:tr h="773626">
                <a:tc>
                  <a:txBody>
                    <a:bodyPr/>
                    <a:lstStyle>
                      <a:lvl1pPr marL="1438275" indent="-1389063" eaLnBrk="0" hangingPunct="0">
                        <a:spcBef>
                          <a:spcPct val="20000"/>
                        </a:spcBef>
                        <a:tabLst>
                          <a:tab pos="1438275" algn="l"/>
                        </a:tabLst>
                        <a:defRPr sz="1600">
                          <a:solidFill>
                            <a:schemeClr val="tx1"/>
                          </a:solidFill>
                          <a:latin typeface="Calibri" pitchFamily="34" charset="0"/>
                        </a:defRPr>
                      </a:lvl1pPr>
                      <a:lvl2pPr marL="742950" indent="-285750" eaLnBrk="0" hangingPunct="0">
                        <a:spcBef>
                          <a:spcPct val="20000"/>
                        </a:spcBef>
                        <a:tabLst>
                          <a:tab pos="1438275" algn="l"/>
                        </a:tabLst>
                        <a:defRPr sz="1600">
                          <a:solidFill>
                            <a:schemeClr val="tx1"/>
                          </a:solidFill>
                          <a:latin typeface="Calibri" pitchFamily="34" charset="0"/>
                        </a:defRPr>
                      </a:lvl2pPr>
                      <a:lvl3pPr marL="1143000" indent="-228600" eaLnBrk="0" hangingPunct="0">
                        <a:spcBef>
                          <a:spcPct val="20000"/>
                        </a:spcBef>
                        <a:tabLst>
                          <a:tab pos="1438275" algn="l"/>
                        </a:tabLst>
                        <a:defRPr sz="1600">
                          <a:solidFill>
                            <a:schemeClr val="tx1"/>
                          </a:solidFill>
                          <a:latin typeface="Calibri" pitchFamily="34" charset="0"/>
                        </a:defRPr>
                      </a:lvl3pPr>
                      <a:lvl4pPr marL="1600200" indent="-228600" eaLnBrk="0" hangingPunct="0">
                        <a:spcBef>
                          <a:spcPct val="20000"/>
                        </a:spcBef>
                        <a:tabLst>
                          <a:tab pos="1438275" algn="l"/>
                        </a:tabLst>
                        <a:defRPr sz="1600">
                          <a:solidFill>
                            <a:schemeClr val="tx1"/>
                          </a:solidFill>
                          <a:latin typeface="Calibri" pitchFamily="34" charset="0"/>
                        </a:defRPr>
                      </a:lvl4pPr>
                      <a:lvl5pPr marL="2057400" indent="-228600" eaLnBrk="0" hangingPunct="0">
                        <a:spcBef>
                          <a:spcPct val="20000"/>
                        </a:spcBef>
                        <a:tabLst>
                          <a:tab pos="1438275" algn="l"/>
                        </a:tabLst>
                        <a:defRPr sz="1600">
                          <a:solidFill>
                            <a:schemeClr val="tx1"/>
                          </a:solidFill>
                          <a:latin typeface="Calibri" pitchFamily="34" charset="0"/>
                        </a:defRPr>
                      </a:lvl5pPr>
                      <a:lvl6pPr marL="2514600" indent="-228600" eaLnBrk="0" fontAlgn="base" hangingPunct="0">
                        <a:spcBef>
                          <a:spcPct val="20000"/>
                        </a:spcBef>
                        <a:spcAft>
                          <a:spcPct val="0"/>
                        </a:spcAft>
                        <a:tabLst>
                          <a:tab pos="1438275" algn="l"/>
                        </a:tabLst>
                        <a:defRPr sz="1600">
                          <a:solidFill>
                            <a:schemeClr val="tx1"/>
                          </a:solidFill>
                          <a:latin typeface="Calibri" pitchFamily="34" charset="0"/>
                        </a:defRPr>
                      </a:lvl6pPr>
                      <a:lvl7pPr marL="2971800" indent="-228600" eaLnBrk="0" fontAlgn="base" hangingPunct="0">
                        <a:spcBef>
                          <a:spcPct val="20000"/>
                        </a:spcBef>
                        <a:spcAft>
                          <a:spcPct val="0"/>
                        </a:spcAft>
                        <a:tabLst>
                          <a:tab pos="1438275" algn="l"/>
                        </a:tabLst>
                        <a:defRPr sz="1600">
                          <a:solidFill>
                            <a:schemeClr val="tx1"/>
                          </a:solidFill>
                          <a:latin typeface="Calibri" pitchFamily="34" charset="0"/>
                        </a:defRPr>
                      </a:lvl7pPr>
                      <a:lvl8pPr marL="3429000" indent="-228600" eaLnBrk="0" fontAlgn="base" hangingPunct="0">
                        <a:spcBef>
                          <a:spcPct val="20000"/>
                        </a:spcBef>
                        <a:spcAft>
                          <a:spcPct val="0"/>
                        </a:spcAft>
                        <a:tabLst>
                          <a:tab pos="1438275" algn="l"/>
                        </a:tabLst>
                        <a:defRPr sz="1600">
                          <a:solidFill>
                            <a:schemeClr val="tx1"/>
                          </a:solidFill>
                          <a:latin typeface="Calibri" pitchFamily="34" charset="0"/>
                        </a:defRPr>
                      </a:lvl8pPr>
                      <a:lvl9pPr marL="3886200" indent="-228600" eaLnBrk="0" fontAlgn="base" hangingPunct="0">
                        <a:spcBef>
                          <a:spcPct val="20000"/>
                        </a:spcBef>
                        <a:spcAft>
                          <a:spcPct val="0"/>
                        </a:spcAft>
                        <a:tabLst>
                          <a:tab pos="1438275" algn="l"/>
                        </a:tabLst>
                        <a:defRPr sz="1600">
                          <a:solidFill>
                            <a:schemeClr val="tx1"/>
                          </a:solidFill>
                          <a:latin typeface="Calibri" pitchFamily="34" charset="0"/>
                        </a:defRPr>
                      </a:lvl9pPr>
                    </a:lstStyle>
                    <a:p>
                      <a:pPr marL="1438275" marR="0" lvl="0" indent="-1389063" algn="l" defTabSz="914400" rtl="0" eaLnBrk="1" fontAlgn="base" latinLnBrk="0" hangingPunct="1">
                        <a:lnSpc>
                          <a:spcPct val="120000"/>
                        </a:lnSpc>
                        <a:spcBef>
                          <a:spcPct val="0"/>
                        </a:spcBef>
                        <a:spcAft>
                          <a:spcPct val="0"/>
                        </a:spcAft>
                        <a:buClrTx/>
                        <a:buSzTx/>
                        <a:buFontTx/>
                        <a:buNone/>
                        <a:tabLst>
                          <a:tab pos="1438275" algn="l"/>
                        </a:tabLst>
                      </a:pPr>
                      <a:r>
                        <a:rPr kumimoji="0" lang="en-US" altLang="en-US" sz="900" b="1" i="0" u="none" strike="noStrike" cap="none" normalizeH="0" baseline="0" dirty="0" smtClean="0">
                          <a:ln>
                            <a:noFill/>
                          </a:ln>
                          <a:solidFill>
                            <a:schemeClr val="tx1"/>
                          </a:solidFill>
                          <a:effectLst/>
                          <a:latin typeface="Arial" charset="0"/>
                          <a:cs typeface="Arial" charset="0"/>
                        </a:rPr>
                        <a:t>Engineering	</a:t>
                      </a:r>
                      <a:r>
                        <a:rPr kumimoji="0" lang="en-US" altLang="en-US" sz="900" b="0" i="0" u="none" strike="noStrike" cap="none" normalizeH="0" baseline="0" dirty="0" smtClean="0">
                          <a:ln>
                            <a:noFill/>
                          </a:ln>
                          <a:solidFill>
                            <a:schemeClr val="tx1"/>
                          </a:solidFill>
                          <a:effectLst/>
                          <a:latin typeface="Arial" charset="0"/>
                          <a:cs typeface="Arial" charset="0"/>
                        </a:rPr>
                        <a:t>In engineering applications, the choice of materials is determined partly by tradition and familiarity, but also very much by production engineers who work on the selection of the most cost-effective and technically suitable material for components.</a:t>
                      </a:r>
                    </a:p>
                    <a:p>
                      <a:pPr marL="1438275" marR="0" lvl="0" indent="-1389063" algn="l" defTabSz="914400" rtl="0" eaLnBrk="1" fontAlgn="base" latinLnBrk="0" hangingPunct="1">
                        <a:lnSpc>
                          <a:spcPct val="100000"/>
                        </a:lnSpc>
                        <a:spcBef>
                          <a:spcPct val="0"/>
                        </a:spcBef>
                        <a:spcAft>
                          <a:spcPct val="0"/>
                        </a:spcAft>
                        <a:buClrTx/>
                        <a:buSzTx/>
                        <a:buFontTx/>
                        <a:buNone/>
                        <a:tabLst>
                          <a:tab pos="1438275" algn="l"/>
                        </a:tabLst>
                      </a:pPr>
                      <a:endParaRPr kumimoji="0" lang="en-US" altLang="en-US" sz="900" b="0" i="0" u="none" strike="noStrike" cap="none" normalizeH="0" baseline="0" dirty="0" smtClean="0">
                        <a:ln>
                          <a:noFill/>
                        </a:ln>
                        <a:solidFill>
                          <a:schemeClr val="tx1"/>
                        </a:solidFill>
                        <a:effectLst/>
                        <a:latin typeface="Times New Roman" pitchFamily="18" charset="0"/>
                        <a:cs typeface="Times New Roman" pitchFamily="18" charset="0"/>
                      </a:endParaRPr>
                    </a:p>
                    <a:p>
                      <a:pPr marL="1438275" marR="0" lvl="0" indent="-1389063" algn="l" defTabSz="914400" rtl="0" eaLnBrk="1" fontAlgn="base" latinLnBrk="0" hangingPunct="1">
                        <a:lnSpc>
                          <a:spcPts val="988"/>
                        </a:lnSpc>
                        <a:spcBef>
                          <a:spcPts val="525"/>
                        </a:spcBef>
                        <a:spcAft>
                          <a:spcPct val="0"/>
                        </a:spcAft>
                        <a:buClrTx/>
                        <a:buSzTx/>
                        <a:buFontTx/>
                        <a:buNone/>
                        <a:tabLst>
                          <a:tab pos="1438275" algn="l"/>
                        </a:tabLst>
                      </a:pPr>
                      <a:r>
                        <a:rPr kumimoji="0" lang="en-US" altLang="en-US" sz="1100" b="0" i="0" u="none" strike="noStrike" cap="none" normalizeH="0" baseline="0" dirty="0" smtClean="0">
                          <a:ln>
                            <a:noFill/>
                          </a:ln>
                          <a:solidFill>
                            <a:schemeClr val="tx1"/>
                          </a:solidFill>
                          <a:effectLst/>
                          <a:latin typeface="PMingLiU" pitchFamily="18" charset="-120"/>
                          <a:ea typeface="PMingLiU" pitchFamily="18" charset="-120"/>
                        </a:rPr>
                        <a:t>material becoming available for recycling each year	the sorting and recovery of </a:t>
                      </a:r>
                      <a:r>
                        <a:rPr kumimoji="0" lang="en-US" altLang="en-US" sz="1100" b="0" i="0" u="none" strike="noStrike" cap="none" normalizeH="0" baseline="0" dirty="0" err="1" smtClean="0">
                          <a:ln>
                            <a:noFill/>
                          </a:ln>
                          <a:solidFill>
                            <a:schemeClr val="tx1"/>
                          </a:solidFill>
                          <a:effectLst/>
                          <a:latin typeface="PMingLiU" pitchFamily="18" charset="-120"/>
                          <a:ea typeface="PMingLiU" pitchFamily="18" charset="-120"/>
                        </a:rPr>
                        <a:t>aluminium</a:t>
                      </a:r>
                      <a:r>
                        <a:rPr kumimoji="0" lang="en-US" altLang="en-US" sz="1100" b="0" i="0" u="none" strike="noStrike" cap="none" normalizeH="0" baseline="0" dirty="0" smtClean="0">
                          <a:ln>
                            <a:noFill/>
                          </a:ln>
                          <a:solidFill>
                            <a:schemeClr val="tx1"/>
                          </a:solidFill>
                          <a:effectLst/>
                          <a:latin typeface="PMingLiU" pitchFamily="18" charset="-120"/>
                          <a:ea typeface="PMingLiU" pitchFamily="18" charset="-120"/>
                        </a:rPr>
                        <a:t>. In 1997, over</a:t>
                      </a:r>
                    </a:p>
                  </a:txBody>
                  <a:tcPr marL="0" marR="0" marT="0" marB="0" horzOverflow="overflow">
                    <a:lnL>
                      <a:noFill/>
                    </a:lnL>
                    <a:lnR>
                      <a:noFill/>
                    </a:lnR>
                    <a:lnT w="12700" cap="flat" cmpd="sng" algn="ctr">
                      <a:solidFill>
                        <a:srgbClr val="8CA6D5"/>
                      </a:solidFill>
                      <a:prstDash val="solid"/>
                      <a:round/>
                      <a:headEnd type="none" w="med" len="med"/>
                      <a:tailEnd type="none" w="med" len="med"/>
                    </a:lnT>
                    <a:lnB>
                      <a:noFill/>
                    </a:lnB>
                    <a:lnTlToBr>
                      <a:noFill/>
                    </a:lnTlToBr>
                    <a:lnBlToTr>
                      <a:noFill/>
                    </a:lnBlToTr>
                    <a:solidFill>
                      <a:srgbClr val="EAEDF6"/>
                    </a:solidFill>
                  </a:tcPr>
                </a:tc>
              </a:tr>
            </a:tbl>
          </a:graphicData>
        </a:graphic>
      </p:graphicFrame>
    </p:spTree>
    <p:extLst>
      <p:ext uri="{BB962C8B-B14F-4D97-AF65-F5344CB8AC3E}">
        <p14:creationId xmlns:p14="http://schemas.microsoft.com/office/powerpoint/2010/main" val="725911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6000" dirty="0" smtClean="0"/>
              <a:t>Thank you</a:t>
            </a:r>
            <a:endParaRPr lang="en-IN" sz="6000" dirty="0"/>
          </a:p>
        </p:txBody>
      </p:sp>
    </p:spTree>
    <p:extLst>
      <p:ext uri="{BB962C8B-B14F-4D97-AF65-F5344CB8AC3E}">
        <p14:creationId xmlns:p14="http://schemas.microsoft.com/office/powerpoint/2010/main" val="8241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538736" cy="706090"/>
          </a:xfrm>
        </p:spPr>
        <p:txBody>
          <a:bodyPr>
            <a:normAutofit/>
          </a:bodyPr>
          <a:lstStyle/>
          <a:p>
            <a:pPr algn="l"/>
            <a:r>
              <a:rPr lang="en-IN" sz="2400" dirty="0" smtClean="0"/>
              <a:t>IMPACTS OF MINING:</a:t>
            </a:r>
            <a:endParaRPr lang="en-IN" sz="2400" dirty="0"/>
          </a:p>
        </p:txBody>
      </p:sp>
      <p:sp>
        <p:nvSpPr>
          <p:cNvPr id="4" name="Rectangle 3"/>
          <p:cNvSpPr/>
          <p:nvPr/>
        </p:nvSpPr>
        <p:spPr>
          <a:xfrm>
            <a:off x="3347864" y="2924944"/>
            <a:ext cx="2448272" cy="100811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IMPACTS OF MINING</a:t>
            </a:r>
          </a:p>
          <a:p>
            <a:pPr algn="ctr"/>
            <a:r>
              <a:rPr lang="en-IN" dirty="0" smtClean="0">
                <a:solidFill>
                  <a:schemeClr val="tx1"/>
                </a:solidFill>
              </a:rPr>
              <a:t>ACTIVITIES</a:t>
            </a:r>
            <a:endParaRPr lang="en-IN" dirty="0">
              <a:solidFill>
                <a:schemeClr val="tx1"/>
              </a:solidFill>
            </a:endParaRPr>
          </a:p>
        </p:txBody>
      </p:sp>
      <p:sp>
        <p:nvSpPr>
          <p:cNvPr id="7" name="Rounded Rectangle 6"/>
          <p:cNvSpPr/>
          <p:nvPr/>
        </p:nvSpPr>
        <p:spPr>
          <a:xfrm>
            <a:off x="539552" y="1628800"/>
            <a:ext cx="2376264" cy="125750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Ecological impacts</a:t>
            </a:r>
          </a:p>
          <a:p>
            <a:r>
              <a:rPr lang="en-IN" sz="1400" dirty="0" smtClean="0">
                <a:solidFill>
                  <a:schemeClr val="tx1"/>
                </a:solidFill>
              </a:rPr>
              <a:t>1.Deforestration</a:t>
            </a:r>
          </a:p>
          <a:p>
            <a:r>
              <a:rPr lang="en-IN" sz="1400" dirty="0" smtClean="0">
                <a:solidFill>
                  <a:schemeClr val="tx1"/>
                </a:solidFill>
              </a:rPr>
              <a:t>2.Loss of flora and fauna</a:t>
            </a:r>
          </a:p>
          <a:p>
            <a:r>
              <a:rPr lang="en-IN" sz="1400" dirty="0" smtClean="0">
                <a:solidFill>
                  <a:schemeClr val="tx1"/>
                </a:solidFill>
              </a:rPr>
              <a:t>3.Ecosystem degradation</a:t>
            </a:r>
            <a:endParaRPr lang="en-IN" sz="1400" dirty="0">
              <a:solidFill>
                <a:schemeClr val="tx1"/>
              </a:solidFill>
            </a:endParaRPr>
          </a:p>
        </p:txBody>
      </p:sp>
      <p:sp>
        <p:nvSpPr>
          <p:cNvPr id="8" name="Rounded Rectangle 7"/>
          <p:cNvSpPr/>
          <p:nvPr/>
        </p:nvSpPr>
        <p:spPr>
          <a:xfrm>
            <a:off x="6371207" y="1556792"/>
            <a:ext cx="2665289" cy="109802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Negative socio economic impacts</a:t>
            </a:r>
          </a:p>
          <a:p>
            <a:r>
              <a:rPr lang="en-IN" sz="1400" dirty="0" smtClean="0">
                <a:solidFill>
                  <a:schemeClr val="tx1"/>
                </a:solidFill>
              </a:rPr>
              <a:t>1.Enroachment and evacuations</a:t>
            </a:r>
          </a:p>
          <a:p>
            <a:r>
              <a:rPr lang="en-IN" sz="1400" dirty="0" smtClean="0">
                <a:solidFill>
                  <a:schemeClr val="tx1"/>
                </a:solidFill>
              </a:rPr>
              <a:t>2.Resesstlement and rehabilitation issues</a:t>
            </a:r>
            <a:endParaRPr lang="en-IN" sz="1400" dirty="0">
              <a:solidFill>
                <a:schemeClr val="tx1"/>
              </a:solidFill>
            </a:endParaRPr>
          </a:p>
        </p:txBody>
      </p:sp>
      <p:sp>
        <p:nvSpPr>
          <p:cNvPr id="9" name="Rounded Rectangle 8"/>
          <p:cNvSpPr/>
          <p:nvPr/>
        </p:nvSpPr>
        <p:spPr>
          <a:xfrm>
            <a:off x="3256759" y="5175654"/>
            <a:ext cx="2613890" cy="140323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Environment pollution</a:t>
            </a:r>
          </a:p>
          <a:p>
            <a:r>
              <a:rPr lang="en-IN" sz="1400" dirty="0" smtClean="0">
                <a:solidFill>
                  <a:schemeClr val="tx1"/>
                </a:solidFill>
              </a:rPr>
              <a:t>1.Air pollution</a:t>
            </a:r>
          </a:p>
          <a:p>
            <a:r>
              <a:rPr lang="en-IN" sz="1400" dirty="0" smtClean="0">
                <a:solidFill>
                  <a:schemeClr val="tx1"/>
                </a:solidFill>
              </a:rPr>
              <a:t>2.Water pollution</a:t>
            </a:r>
          </a:p>
          <a:p>
            <a:r>
              <a:rPr lang="en-IN" sz="1400" dirty="0" smtClean="0">
                <a:solidFill>
                  <a:schemeClr val="tx1"/>
                </a:solidFill>
              </a:rPr>
              <a:t>3.Soil pollution</a:t>
            </a:r>
          </a:p>
          <a:p>
            <a:r>
              <a:rPr lang="en-IN" sz="1400" dirty="0" smtClean="0">
                <a:solidFill>
                  <a:schemeClr val="tx1"/>
                </a:solidFill>
              </a:rPr>
              <a:t>4.Noise pollution</a:t>
            </a:r>
            <a:endParaRPr lang="en-IN" sz="1400" dirty="0">
              <a:solidFill>
                <a:schemeClr val="tx1"/>
              </a:solidFill>
            </a:endParaRPr>
          </a:p>
        </p:txBody>
      </p:sp>
      <p:sp>
        <p:nvSpPr>
          <p:cNvPr id="10" name="Rounded Rectangle 9"/>
          <p:cNvSpPr/>
          <p:nvPr/>
        </p:nvSpPr>
        <p:spPr>
          <a:xfrm>
            <a:off x="3275856" y="791830"/>
            <a:ext cx="2520280" cy="110313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Physical Impacts</a:t>
            </a:r>
          </a:p>
          <a:p>
            <a:r>
              <a:rPr lang="en-IN" sz="1400" dirty="0" smtClean="0">
                <a:solidFill>
                  <a:schemeClr val="tx1"/>
                </a:solidFill>
              </a:rPr>
              <a:t>1.Land subsidence</a:t>
            </a:r>
          </a:p>
          <a:p>
            <a:r>
              <a:rPr lang="en-IN" sz="1400" dirty="0" smtClean="0">
                <a:solidFill>
                  <a:schemeClr val="tx1"/>
                </a:solidFill>
              </a:rPr>
              <a:t>2.Underground fires</a:t>
            </a:r>
          </a:p>
          <a:p>
            <a:r>
              <a:rPr lang="en-IN" sz="1400" dirty="0" smtClean="0">
                <a:solidFill>
                  <a:schemeClr val="tx1"/>
                </a:solidFill>
              </a:rPr>
              <a:t>Land scape destruction</a:t>
            </a:r>
          </a:p>
          <a:p>
            <a:r>
              <a:rPr lang="en-IN" sz="1400" dirty="0" smtClean="0">
                <a:solidFill>
                  <a:schemeClr val="tx1"/>
                </a:solidFill>
              </a:rPr>
              <a:t>3.Soil erosion</a:t>
            </a:r>
            <a:endParaRPr lang="en-IN" sz="1400" dirty="0">
              <a:solidFill>
                <a:schemeClr val="tx1"/>
              </a:solidFill>
            </a:endParaRPr>
          </a:p>
        </p:txBody>
      </p:sp>
      <p:sp>
        <p:nvSpPr>
          <p:cNvPr id="11" name="Rounded Rectangle 10"/>
          <p:cNvSpPr/>
          <p:nvPr/>
        </p:nvSpPr>
        <p:spPr>
          <a:xfrm>
            <a:off x="309890" y="3645024"/>
            <a:ext cx="2376264" cy="1261061"/>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Positive socio economic impacts </a:t>
            </a:r>
          </a:p>
          <a:p>
            <a:r>
              <a:rPr lang="en-IN" sz="1400" dirty="0" smtClean="0">
                <a:solidFill>
                  <a:schemeClr val="tx1"/>
                </a:solidFill>
              </a:rPr>
              <a:t>1.Employment</a:t>
            </a:r>
          </a:p>
          <a:p>
            <a:r>
              <a:rPr lang="en-IN" sz="1400" dirty="0" smtClean="0">
                <a:solidFill>
                  <a:schemeClr val="tx1"/>
                </a:solidFill>
              </a:rPr>
              <a:t>2.Infrastucture facilities</a:t>
            </a:r>
          </a:p>
          <a:p>
            <a:r>
              <a:rPr lang="en-IN" sz="1400" dirty="0" smtClean="0">
                <a:solidFill>
                  <a:schemeClr val="tx1"/>
                </a:solidFill>
              </a:rPr>
              <a:t>3.Economic gains</a:t>
            </a:r>
            <a:endParaRPr lang="en-IN" sz="1400" dirty="0">
              <a:solidFill>
                <a:schemeClr val="tx1"/>
              </a:solidFill>
            </a:endParaRPr>
          </a:p>
        </p:txBody>
      </p:sp>
      <p:sp>
        <p:nvSpPr>
          <p:cNvPr id="12" name="Rounded Rectangle 11"/>
          <p:cNvSpPr/>
          <p:nvPr/>
        </p:nvSpPr>
        <p:spPr>
          <a:xfrm>
            <a:off x="6660232" y="3494628"/>
            <a:ext cx="2376264" cy="140323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Occupational and health impacts</a:t>
            </a:r>
          </a:p>
          <a:p>
            <a:r>
              <a:rPr lang="en-IN" sz="1400" dirty="0" smtClean="0">
                <a:solidFill>
                  <a:schemeClr val="tx1"/>
                </a:solidFill>
              </a:rPr>
              <a:t>1.Health hazards due to long term exposure to hazardous chemicals</a:t>
            </a:r>
            <a:endParaRPr lang="en-IN" sz="1400" dirty="0">
              <a:solidFill>
                <a:schemeClr val="tx1"/>
              </a:solidFill>
            </a:endParaRPr>
          </a:p>
          <a:p>
            <a:r>
              <a:rPr lang="en-IN" sz="1400" dirty="0" smtClean="0">
                <a:solidFill>
                  <a:schemeClr val="tx1"/>
                </a:solidFill>
              </a:rPr>
              <a:t>2.Accidents</a:t>
            </a:r>
          </a:p>
        </p:txBody>
      </p:sp>
      <p:cxnSp>
        <p:nvCxnSpPr>
          <p:cNvPr id="15" name="Straight Arrow Connector 14"/>
          <p:cNvCxnSpPr/>
          <p:nvPr/>
        </p:nvCxnSpPr>
        <p:spPr>
          <a:xfrm>
            <a:off x="2915816" y="2492896"/>
            <a:ext cx="43204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4" idx="0"/>
          </p:cNvCxnSpPr>
          <p:nvPr/>
        </p:nvCxnSpPr>
        <p:spPr>
          <a:xfrm>
            <a:off x="4535996" y="1894967"/>
            <a:ext cx="36004" cy="1029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796136" y="2629744"/>
            <a:ext cx="720080" cy="295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1"/>
          </p:cNvCxnSpPr>
          <p:nvPr/>
        </p:nvCxnSpPr>
        <p:spPr>
          <a:xfrm flipH="1" flipV="1">
            <a:off x="5796136" y="3933060"/>
            <a:ext cx="864096" cy="263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3"/>
          </p:cNvCxnSpPr>
          <p:nvPr/>
        </p:nvCxnSpPr>
        <p:spPr>
          <a:xfrm flipV="1">
            <a:off x="2686154" y="3987531"/>
            <a:ext cx="661710" cy="288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4" idx="2"/>
          </p:cNvCxnSpPr>
          <p:nvPr/>
        </p:nvCxnSpPr>
        <p:spPr>
          <a:xfrm flipV="1">
            <a:off x="4563704" y="3933056"/>
            <a:ext cx="8296" cy="1242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545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50800" rtlCol="0"/>
          <a:lstStyle/>
          <a:p>
            <a:pPr marL="1873885" eaLnBrk="1" fontAlgn="auto" hangingPunct="1">
              <a:lnSpc>
                <a:spcPts val="4265"/>
              </a:lnSpc>
              <a:spcBef>
                <a:spcPts val="0"/>
              </a:spcBef>
              <a:spcAft>
                <a:spcPts val="0"/>
              </a:spcAft>
              <a:defRPr/>
            </a:pPr>
            <a:r>
              <a:rPr spc="-20" dirty="0"/>
              <a:t>Adverse</a:t>
            </a:r>
            <a:r>
              <a:rPr spc="-105" dirty="0">
                <a:latin typeface="Times New Roman"/>
                <a:cs typeface="Times New Roman"/>
              </a:rPr>
              <a:t> </a:t>
            </a:r>
            <a:r>
              <a:rPr dirty="0"/>
              <a:t>Impacts</a:t>
            </a:r>
            <a:r>
              <a:rPr spc="-95" dirty="0">
                <a:latin typeface="Times New Roman"/>
                <a:cs typeface="Times New Roman"/>
              </a:rPr>
              <a:t> </a:t>
            </a:r>
            <a:r>
              <a:rPr spc="-15" dirty="0"/>
              <a:t>of</a:t>
            </a:r>
            <a:r>
              <a:rPr spc="-80" dirty="0">
                <a:latin typeface="Times New Roman"/>
                <a:cs typeface="Times New Roman"/>
              </a:rPr>
              <a:t> </a:t>
            </a:r>
            <a:r>
              <a:rPr dirty="0"/>
              <a:t>Mining</a:t>
            </a:r>
          </a:p>
        </p:txBody>
      </p:sp>
      <p:sp>
        <p:nvSpPr>
          <p:cNvPr id="3" name="object 3"/>
          <p:cNvSpPr txBox="1"/>
          <p:nvPr/>
        </p:nvSpPr>
        <p:spPr>
          <a:xfrm>
            <a:off x="536575" y="1160463"/>
            <a:ext cx="8070850" cy="4847481"/>
          </a:xfrm>
          <a:prstGeom prst="rect">
            <a:avLst/>
          </a:prstGeom>
        </p:spPr>
        <p:txBody>
          <a:bodyPr lIns="0" tIns="0" rIns="0" bIns="0">
            <a:spAutoFit/>
          </a:bodyPr>
          <a:lstStyle>
            <a:lvl1pPr marL="355600" indent="-342900">
              <a:tabLst>
                <a:tab pos="355600" algn="l"/>
              </a:tabLst>
              <a:defRPr>
                <a:solidFill>
                  <a:schemeClr val="tx1"/>
                </a:solidFill>
                <a:latin typeface="Calibri" pitchFamily="34" charset="0"/>
              </a:defRPr>
            </a:lvl1pPr>
            <a:lvl2pPr marL="742950" indent="-285750">
              <a:tabLst>
                <a:tab pos="355600" algn="l"/>
              </a:tabLst>
              <a:defRPr>
                <a:solidFill>
                  <a:schemeClr val="tx1"/>
                </a:solidFill>
                <a:latin typeface="Calibri" pitchFamily="34" charset="0"/>
              </a:defRPr>
            </a:lvl2pPr>
            <a:lvl3pPr marL="1143000" indent="-228600">
              <a:tabLst>
                <a:tab pos="355600" algn="l"/>
              </a:tabLst>
              <a:defRPr>
                <a:solidFill>
                  <a:schemeClr val="tx1"/>
                </a:solidFill>
                <a:latin typeface="Calibri" pitchFamily="34" charset="0"/>
              </a:defRPr>
            </a:lvl3pPr>
            <a:lvl4pPr marL="1600200" indent="-228600">
              <a:tabLst>
                <a:tab pos="355600" algn="l"/>
              </a:tabLst>
              <a:defRPr>
                <a:solidFill>
                  <a:schemeClr val="tx1"/>
                </a:solidFill>
                <a:latin typeface="Calibri" pitchFamily="34" charset="0"/>
              </a:defRPr>
            </a:lvl4pPr>
            <a:lvl5pPr marL="2057400" indent="-228600">
              <a:tabLst>
                <a:tab pos="355600" algn="l"/>
              </a:tabLst>
              <a:defRPr>
                <a:solidFill>
                  <a:schemeClr val="tx1"/>
                </a:solidFill>
                <a:latin typeface="Calibri" pitchFamily="34" charset="0"/>
              </a:defRPr>
            </a:lvl5pPr>
            <a:lvl6pPr marL="2514600" indent="-228600" fontAlgn="base">
              <a:spcBef>
                <a:spcPct val="0"/>
              </a:spcBef>
              <a:spcAft>
                <a:spcPct val="0"/>
              </a:spcAft>
              <a:tabLst>
                <a:tab pos="355600" algn="l"/>
              </a:tabLst>
              <a:defRPr>
                <a:solidFill>
                  <a:schemeClr val="tx1"/>
                </a:solidFill>
                <a:latin typeface="Calibri" pitchFamily="34" charset="0"/>
              </a:defRPr>
            </a:lvl6pPr>
            <a:lvl7pPr marL="2971800" indent="-228600" fontAlgn="base">
              <a:spcBef>
                <a:spcPct val="0"/>
              </a:spcBef>
              <a:spcAft>
                <a:spcPct val="0"/>
              </a:spcAft>
              <a:tabLst>
                <a:tab pos="355600" algn="l"/>
              </a:tabLst>
              <a:defRPr>
                <a:solidFill>
                  <a:schemeClr val="tx1"/>
                </a:solidFill>
                <a:latin typeface="Calibri" pitchFamily="34" charset="0"/>
              </a:defRPr>
            </a:lvl7pPr>
            <a:lvl8pPr marL="3429000" indent="-228600" fontAlgn="base">
              <a:spcBef>
                <a:spcPct val="0"/>
              </a:spcBef>
              <a:spcAft>
                <a:spcPct val="0"/>
              </a:spcAft>
              <a:tabLst>
                <a:tab pos="355600" algn="l"/>
              </a:tabLst>
              <a:defRPr>
                <a:solidFill>
                  <a:schemeClr val="tx1"/>
                </a:solidFill>
                <a:latin typeface="Calibri" pitchFamily="34" charset="0"/>
              </a:defRPr>
            </a:lvl8pPr>
            <a:lvl9pPr marL="3886200" indent="-228600" fontAlgn="base">
              <a:spcBef>
                <a:spcPct val="0"/>
              </a:spcBef>
              <a:spcAft>
                <a:spcPct val="0"/>
              </a:spcAft>
              <a:tabLst>
                <a:tab pos="355600" algn="l"/>
              </a:tabLst>
              <a:defRPr>
                <a:solidFill>
                  <a:schemeClr val="tx1"/>
                </a:solidFill>
                <a:latin typeface="Calibri" pitchFamily="34" charset="0"/>
              </a:defRPr>
            </a:lvl9pPr>
          </a:lstStyle>
          <a:p>
            <a:pPr>
              <a:spcBef>
                <a:spcPts val="1800"/>
              </a:spcBef>
              <a:buClr>
                <a:srgbClr val="FF0000"/>
              </a:buClr>
              <a:buFont typeface="Arial" panose="020B0604020202020204" pitchFamily="34" charset="0"/>
              <a:buChar char="•"/>
            </a:pPr>
            <a:r>
              <a:rPr lang="en-US" altLang="en-US" sz="2400" b="1" dirty="0" smtClean="0">
                <a:solidFill>
                  <a:srgbClr val="FF0000"/>
                </a:solidFill>
                <a:latin typeface="Arial Narrow" pitchFamily="34" charset="0"/>
                <a:ea typeface="Arial Narrow" pitchFamily="34" charset="0"/>
                <a:cs typeface="Arial Narrow" pitchFamily="34" charset="0"/>
              </a:rPr>
              <a:t>Significant</a:t>
            </a:r>
            <a:r>
              <a:rPr lang="en-US" altLang="en-US" sz="2400" b="1" dirty="0" smtClean="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waste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materials</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(waste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rock</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and</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tailings)</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are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generated</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that</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are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generally</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toxic;</a:t>
            </a:r>
            <a:endParaRPr lang="en-US" altLang="en-US" sz="2400" dirty="0">
              <a:latin typeface="Arial Narrow" pitchFamily="34" charset="0"/>
              <a:ea typeface="Arial Narrow" pitchFamily="34" charset="0"/>
              <a:cs typeface="Arial Narrow" pitchFamily="34" charset="0"/>
            </a:endParaRPr>
          </a:p>
          <a:p>
            <a:pPr>
              <a:spcBef>
                <a:spcPts val="1800"/>
              </a:spcBef>
              <a:buClr>
                <a:srgbClr val="FF0000"/>
              </a:buClr>
              <a:buFont typeface="Arial Narrow" pitchFamily="34" charset="0"/>
              <a:buChar char="•"/>
            </a:pPr>
            <a:r>
              <a:rPr lang="en-US" altLang="en-US" sz="2400" b="1" dirty="0">
                <a:solidFill>
                  <a:srgbClr val="FF0000"/>
                </a:solidFill>
                <a:latin typeface="Arial Narrow" pitchFamily="34" charset="0"/>
                <a:ea typeface="Arial Narrow" pitchFamily="34" charset="0"/>
                <a:cs typeface="Arial Narrow" pitchFamily="34" charset="0"/>
              </a:rPr>
              <a:t>Unsafe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disposal</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of</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waste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materials</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can</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cause</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long-term</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environmental</a:t>
            </a:r>
            <a:r>
              <a:rPr lang="en-US" altLang="en-US" sz="2400" b="1" dirty="0">
                <a:solidFill>
                  <a:srgbClr val="FF0000"/>
                </a:solidFill>
                <a:latin typeface="Times New Roman" pitchFamily="18" charset="0"/>
                <a:cs typeface="Times New Roman" pitchFamily="18" charset="0"/>
              </a:rPr>
              <a:t> </a:t>
            </a:r>
            <a:r>
              <a:rPr lang="en-US" altLang="en-US" sz="2400" b="1" dirty="0">
                <a:solidFill>
                  <a:srgbClr val="FF0000"/>
                </a:solidFill>
                <a:latin typeface="Arial Narrow" pitchFamily="34" charset="0"/>
                <a:ea typeface="Arial Narrow" pitchFamily="34" charset="0"/>
                <a:cs typeface="Arial Narrow" pitchFamily="34" charset="0"/>
              </a:rPr>
              <a:t>impacts;</a:t>
            </a:r>
            <a:endParaRPr lang="en-US" altLang="en-US" sz="2400" dirty="0">
              <a:latin typeface="Arial Narrow" pitchFamily="34" charset="0"/>
              <a:ea typeface="Arial Narrow" pitchFamily="34" charset="0"/>
              <a:cs typeface="Arial Narrow" pitchFamily="34" charset="0"/>
            </a:endParaRPr>
          </a:p>
          <a:p>
            <a:pPr>
              <a:spcBef>
                <a:spcPts val="1800"/>
              </a:spcBef>
              <a:buClr>
                <a:srgbClr val="FF0000"/>
              </a:buClr>
              <a:buFont typeface="Arial Narrow" pitchFamily="34" charset="0"/>
              <a:buChar char="•"/>
            </a:pPr>
            <a:r>
              <a:rPr lang="en-US" altLang="en-US" sz="2400" dirty="0">
                <a:latin typeface="Arial Narrow" pitchFamily="34" charset="0"/>
                <a:ea typeface="Arial Narrow" pitchFamily="34" charset="0"/>
                <a:cs typeface="Arial Narrow" pitchFamily="34" charset="0"/>
              </a:rPr>
              <a:t>Breakdown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of</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traditional</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structures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values;</a:t>
            </a:r>
          </a:p>
          <a:p>
            <a:pPr>
              <a:spcBef>
                <a:spcPts val="1800"/>
              </a:spcBef>
              <a:buClr>
                <a:srgbClr val="FF0000"/>
              </a:buClr>
              <a:buFont typeface="Arial Narrow" pitchFamily="34" charset="0"/>
              <a:buChar char="•"/>
            </a:pPr>
            <a:r>
              <a:rPr lang="en-US" altLang="en-US" sz="2400" dirty="0">
                <a:latin typeface="Arial Narrow" pitchFamily="34" charset="0"/>
                <a:ea typeface="Arial Narrow" pitchFamily="34" charset="0"/>
                <a:cs typeface="Arial Narrow" pitchFamily="34" charset="0"/>
              </a:rPr>
              <a:t>Increase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cash</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flow</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economic</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activities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can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contribute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to</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social</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problems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such</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increase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in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drunkenness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family</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related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problems;</a:t>
            </a:r>
          </a:p>
          <a:p>
            <a:pPr>
              <a:spcBef>
                <a:spcPts val="1800"/>
              </a:spcBef>
              <a:buClr>
                <a:srgbClr val="FF0000"/>
              </a:buClr>
              <a:buFont typeface="Arial Narrow" pitchFamily="34" charset="0"/>
              <a:buChar char="•"/>
            </a:pPr>
            <a:r>
              <a:rPr lang="en-US" altLang="en-US" sz="2400" dirty="0">
                <a:latin typeface="Arial Narrow" pitchFamily="34" charset="0"/>
                <a:ea typeface="Arial Narrow" pitchFamily="34" charset="0"/>
                <a:cs typeface="Arial Narrow" pitchFamily="34" charset="0"/>
              </a:rPr>
              <a:t>Rapid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social</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change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associated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with</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mine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development</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widens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gap</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between</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the</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‘haves’</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and</a:t>
            </a:r>
            <a:r>
              <a:rPr lang="en-US" altLang="en-US" sz="2400" dirty="0">
                <a:latin typeface="Times New Roman" pitchFamily="18" charset="0"/>
                <a:cs typeface="Times New Roman" pitchFamily="18" charset="0"/>
              </a:rPr>
              <a:t> </a:t>
            </a:r>
            <a:r>
              <a:rPr lang="en-US" altLang="en-US" sz="2400" dirty="0">
                <a:latin typeface="Arial Narrow" pitchFamily="34" charset="0"/>
                <a:ea typeface="Arial Narrow" pitchFamily="34" charset="0"/>
                <a:cs typeface="Arial Narrow" pitchFamily="34" charset="0"/>
              </a:rPr>
              <a:t>‘have-nots’.</a:t>
            </a:r>
          </a:p>
          <a:p>
            <a:pPr algn="r">
              <a:lnSpc>
                <a:spcPts val="1663"/>
              </a:lnSpc>
              <a:spcBef>
                <a:spcPts val="113"/>
              </a:spcBef>
            </a:pPr>
            <a:r>
              <a:rPr lang="en-US" altLang="en-US" sz="1400" dirty="0">
                <a:latin typeface="Arial" charset="0"/>
              </a:rPr>
              <a:t>4</a:t>
            </a:r>
          </a:p>
        </p:txBody>
      </p:sp>
    </p:spTree>
    <p:extLst>
      <p:ext uri="{BB962C8B-B14F-4D97-AF65-F5344CB8AC3E}">
        <p14:creationId xmlns:p14="http://schemas.microsoft.com/office/powerpoint/2010/main" val="142735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912813"/>
            <a:ext cx="8382000" cy="5715000"/>
          </a:xfrm>
          <a:prstGeom prst="rect">
            <a:avLst/>
          </a:prstGeom>
        </p:spPr>
        <p:txBody>
          <a:bodyPr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r>
              <a:rPr lang="en-US" altLang="en-US" sz="1400">
                <a:latin typeface="Arial" charset="0"/>
              </a:rPr>
              <a:t>37</a:t>
            </a:r>
          </a:p>
        </p:txBody>
      </p:sp>
      <p:sp>
        <p:nvSpPr>
          <p:cNvPr id="38915" name="object 3"/>
          <p:cNvSpPr>
            <a:spLocks noChangeArrowheads="1"/>
          </p:cNvSpPr>
          <p:nvPr/>
        </p:nvSpPr>
        <p:spPr bwMode="auto">
          <a:xfrm>
            <a:off x="381000" y="912813"/>
            <a:ext cx="8382000" cy="5715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4" name="object 4"/>
          <p:cNvSpPr txBox="1">
            <a:spLocks noGrp="1"/>
          </p:cNvSpPr>
          <p:nvPr>
            <p:ph type="title"/>
          </p:nvPr>
        </p:nvSpPr>
        <p:spPr/>
        <p:txBody>
          <a:bodyPr tIns="38100" rtlCol="0"/>
          <a:lstStyle/>
          <a:p>
            <a:pPr marL="2560320" eaLnBrk="1" fontAlgn="auto" hangingPunct="1">
              <a:spcBef>
                <a:spcPts val="0"/>
              </a:spcBef>
              <a:spcAft>
                <a:spcPts val="0"/>
              </a:spcAft>
              <a:defRPr/>
            </a:pPr>
            <a:r>
              <a:rPr dirty="0"/>
              <a:t>Mine</a:t>
            </a:r>
            <a:r>
              <a:rPr spc="-90" dirty="0">
                <a:latin typeface="Times New Roman"/>
                <a:cs typeface="Times New Roman"/>
              </a:rPr>
              <a:t> </a:t>
            </a:r>
            <a:r>
              <a:rPr spc="-15" dirty="0"/>
              <a:t>Infrastructure</a:t>
            </a:r>
          </a:p>
        </p:txBody>
      </p:sp>
      <p:sp>
        <p:nvSpPr>
          <p:cNvPr id="38917" name="object 5"/>
          <p:cNvSpPr>
            <a:spLocks noChangeArrowheads="1"/>
          </p:cNvSpPr>
          <p:nvPr/>
        </p:nvSpPr>
        <p:spPr bwMode="auto">
          <a:xfrm>
            <a:off x="914400" y="1293813"/>
            <a:ext cx="7543800" cy="483076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 name="object 6"/>
          <p:cNvSpPr txBox="1"/>
          <p:nvPr/>
        </p:nvSpPr>
        <p:spPr>
          <a:xfrm>
            <a:off x="993775" y="1392238"/>
            <a:ext cx="6042025" cy="4529137"/>
          </a:xfrm>
          <a:prstGeom prst="rect">
            <a:avLst/>
          </a:prstGeom>
        </p:spPr>
        <p:txBody>
          <a:bodyPr lIns="0" tIns="0" rIns="0" bIns="0">
            <a:spAutoFit/>
          </a:bodyPr>
          <a:lstStyle/>
          <a:p>
            <a:pPr marL="354965" indent="-342265" fontAlgn="auto">
              <a:spcBef>
                <a:spcPts val="0"/>
              </a:spcBef>
              <a:spcAft>
                <a:spcPts val="0"/>
              </a:spcAft>
              <a:buClr>
                <a:srgbClr val="FFFF00"/>
              </a:buClr>
              <a:buFont typeface="Arial Narrow"/>
              <a:buChar char="•"/>
              <a:tabLst>
                <a:tab pos="355600" algn="l"/>
              </a:tabLst>
              <a:defRPr/>
            </a:pPr>
            <a:r>
              <a:rPr sz="3200" spc="-15" dirty="0">
                <a:solidFill>
                  <a:srgbClr val="FFFF00"/>
                </a:solidFill>
                <a:latin typeface="Arial Narrow"/>
                <a:cs typeface="Arial Narrow"/>
              </a:rPr>
              <a:t>Processing</a:t>
            </a:r>
            <a:r>
              <a:rPr sz="3200" spc="-60" dirty="0">
                <a:solidFill>
                  <a:srgbClr val="FFFF00"/>
                </a:solidFill>
                <a:latin typeface="Times New Roman"/>
                <a:cs typeface="Times New Roman"/>
              </a:rPr>
              <a:t> </a:t>
            </a:r>
            <a:r>
              <a:rPr sz="3200" spc="-20" dirty="0">
                <a:solidFill>
                  <a:srgbClr val="FFFF00"/>
                </a:solidFill>
                <a:latin typeface="Arial Narrow"/>
                <a:cs typeface="Arial Narrow"/>
              </a:rPr>
              <a:t>plant,</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25" dirty="0">
                <a:solidFill>
                  <a:srgbClr val="FFFF00"/>
                </a:solidFill>
                <a:latin typeface="Arial Narrow"/>
                <a:cs typeface="Arial Narrow"/>
              </a:rPr>
              <a:t>P</a:t>
            </a:r>
            <a:r>
              <a:rPr sz="3200" spc="-15" dirty="0">
                <a:solidFill>
                  <a:srgbClr val="FFFF00"/>
                </a:solidFill>
                <a:latin typeface="Arial Narrow"/>
                <a:cs typeface="Arial Narrow"/>
              </a:rPr>
              <a:t>ort</a:t>
            </a:r>
            <a:r>
              <a:rPr sz="3200" spc="-75" dirty="0">
                <a:solidFill>
                  <a:srgbClr val="FFFF00"/>
                </a:solidFill>
                <a:latin typeface="Times New Roman"/>
                <a:cs typeface="Times New Roman"/>
              </a:rPr>
              <a:t> </a:t>
            </a:r>
            <a:r>
              <a:rPr sz="3200" spc="-10" dirty="0">
                <a:solidFill>
                  <a:srgbClr val="FFFF00"/>
                </a:solidFill>
                <a:latin typeface="Arial Narrow"/>
                <a:cs typeface="Arial Narrow"/>
              </a:rPr>
              <a:t>facilities,</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15" dirty="0">
                <a:solidFill>
                  <a:srgbClr val="FFFF00"/>
                </a:solidFill>
                <a:latin typeface="Arial Narrow"/>
                <a:cs typeface="Arial Narrow"/>
              </a:rPr>
              <a:t>Airstrip,</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20" dirty="0">
                <a:solidFill>
                  <a:srgbClr val="FFFF00"/>
                </a:solidFill>
                <a:latin typeface="Arial Narrow"/>
                <a:cs typeface="Arial Narrow"/>
              </a:rPr>
              <a:t>Diese</a:t>
            </a:r>
            <a:r>
              <a:rPr sz="3200" spc="-10" dirty="0">
                <a:solidFill>
                  <a:srgbClr val="FFFF00"/>
                </a:solidFill>
                <a:latin typeface="Arial Narrow"/>
                <a:cs typeface="Arial Narrow"/>
              </a:rPr>
              <a:t>l</a:t>
            </a:r>
            <a:r>
              <a:rPr sz="3200" spc="-55" dirty="0">
                <a:solidFill>
                  <a:srgbClr val="FFFF00"/>
                </a:solidFill>
                <a:latin typeface="Times New Roman"/>
                <a:cs typeface="Times New Roman"/>
              </a:rPr>
              <a:t> </a:t>
            </a:r>
            <a:r>
              <a:rPr sz="3200" spc="-15" dirty="0">
                <a:solidFill>
                  <a:srgbClr val="FFFF00"/>
                </a:solidFill>
                <a:latin typeface="Arial Narrow"/>
                <a:cs typeface="Arial Narrow"/>
              </a:rPr>
              <a:t>and</a:t>
            </a:r>
            <a:r>
              <a:rPr sz="3200" spc="-55" dirty="0">
                <a:solidFill>
                  <a:srgbClr val="FFFF00"/>
                </a:solidFill>
                <a:latin typeface="Times New Roman"/>
                <a:cs typeface="Times New Roman"/>
              </a:rPr>
              <a:t> </a:t>
            </a:r>
            <a:r>
              <a:rPr sz="3200" spc="-15" dirty="0">
                <a:solidFill>
                  <a:srgbClr val="FFFF00"/>
                </a:solidFill>
                <a:latin typeface="Arial Narrow"/>
                <a:cs typeface="Arial Narrow"/>
              </a:rPr>
              <a:t>geothermal</a:t>
            </a:r>
            <a:r>
              <a:rPr sz="3200" spc="-55" dirty="0">
                <a:solidFill>
                  <a:srgbClr val="FFFF00"/>
                </a:solidFill>
                <a:latin typeface="Times New Roman"/>
                <a:cs typeface="Times New Roman"/>
              </a:rPr>
              <a:t> </a:t>
            </a:r>
            <a:r>
              <a:rPr sz="3200" spc="-15" dirty="0">
                <a:solidFill>
                  <a:srgbClr val="FFFF00"/>
                </a:solidFill>
                <a:latin typeface="Arial Narrow"/>
                <a:cs typeface="Arial Narrow"/>
              </a:rPr>
              <a:t>power</a:t>
            </a:r>
            <a:r>
              <a:rPr sz="3200" spc="-55" dirty="0">
                <a:solidFill>
                  <a:srgbClr val="FFFF00"/>
                </a:solidFill>
                <a:latin typeface="Times New Roman"/>
                <a:cs typeface="Times New Roman"/>
              </a:rPr>
              <a:t> </a:t>
            </a:r>
            <a:r>
              <a:rPr sz="3200" spc="-20" dirty="0">
                <a:solidFill>
                  <a:srgbClr val="FFFF00"/>
                </a:solidFill>
                <a:latin typeface="Arial Narrow"/>
                <a:cs typeface="Arial Narrow"/>
              </a:rPr>
              <a:t>stations,</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15" dirty="0">
                <a:solidFill>
                  <a:srgbClr val="FFFF00"/>
                </a:solidFill>
                <a:latin typeface="Arial Narrow"/>
                <a:cs typeface="Arial Narrow"/>
              </a:rPr>
              <a:t>Water</a:t>
            </a:r>
            <a:r>
              <a:rPr sz="3200" spc="-70" dirty="0">
                <a:solidFill>
                  <a:srgbClr val="FFFF00"/>
                </a:solidFill>
                <a:latin typeface="Times New Roman"/>
                <a:cs typeface="Times New Roman"/>
              </a:rPr>
              <a:t> </a:t>
            </a:r>
            <a:r>
              <a:rPr sz="3200" spc="-20" dirty="0">
                <a:solidFill>
                  <a:srgbClr val="FFFF00"/>
                </a:solidFill>
                <a:latin typeface="Arial Narrow"/>
                <a:cs typeface="Arial Narrow"/>
              </a:rPr>
              <a:t>suppl</a:t>
            </a:r>
            <a:r>
              <a:rPr sz="3200" spc="-15" dirty="0">
                <a:solidFill>
                  <a:srgbClr val="FFFF00"/>
                </a:solidFill>
                <a:latin typeface="Arial Narrow"/>
                <a:cs typeface="Arial Narrow"/>
              </a:rPr>
              <a:t>y</a:t>
            </a:r>
            <a:r>
              <a:rPr sz="3200" spc="-65" dirty="0">
                <a:solidFill>
                  <a:srgbClr val="FFFF00"/>
                </a:solidFill>
                <a:latin typeface="Times New Roman"/>
                <a:cs typeface="Times New Roman"/>
              </a:rPr>
              <a:t> </a:t>
            </a:r>
            <a:r>
              <a:rPr sz="3200" spc="-10" dirty="0">
                <a:solidFill>
                  <a:srgbClr val="FFFF00"/>
                </a:solidFill>
                <a:latin typeface="Arial Narrow"/>
                <a:cs typeface="Arial Narrow"/>
              </a:rPr>
              <a:t>facilities,</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25" dirty="0">
                <a:solidFill>
                  <a:srgbClr val="FFFF00"/>
                </a:solidFill>
                <a:latin typeface="Arial Narrow"/>
                <a:cs typeface="Arial Narrow"/>
              </a:rPr>
              <a:t>C</a:t>
            </a:r>
            <a:r>
              <a:rPr sz="3200" spc="-20" dirty="0">
                <a:solidFill>
                  <a:srgbClr val="FFFF00"/>
                </a:solidFill>
                <a:latin typeface="Arial Narrow"/>
                <a:cs typeface="Arial Narrow"/>
              </a:rPr>
              <a:t>amp</a:t>
            </a:r>
            <a:r>
              <a:rPr sz="3200" spc="-65" dirty="0">
                <a:solidFill>
                  <a:srgbClr val="FFFF00"/>
                </a:solidFill>
                <a:latin typeface="Times New Roman"/>
                <a:cs typeface="Times New Roman"/>
              </a:rPr>
              <a:t> </a:t>
            </a:r>
            <a:r>
              <a:rPr sz="3200" spc="-15" dirty="0">
                <a:solidFill>
                  <a:srgbClr val="FFFF00"/>
                </a:solidFill>
                <a:latin typeface="Arial Narrow"/>
                <a:cs typeface="Arial Narrow"/>
              </a:rPr>
              <a:t>and</a:t>
            </a:r>
            <a:r>
              <a:rPr sz="3200" spc="-65" dirty="0">
                <a:solidFill>
                  <a:srgbClr val="FFFF00"/>
                </a:solidFill>
                <a:latin typeface="Times New Roman"/>
                <a:cs typeface="Times New Roman"/>
              </a:rPr>
              <a:t> </a:t>
            </a:r>
            <a:r>
              <a:rPr sz="3200" spc="-15" dirty="0">
                <a:solidFill>
                  <a:srgbClr val="FFFF00"/>
                </a:solidFill>
                <a:latin typeface="Arial Narrow"/>
                <a:cs typeface="Arial Narrow"/>
              </a:rPr>
              <a:t>town</a:t>
            </a:r>
            <a:r>
              <a:rPr sz="3200" spc="-65" dirty="0">
                <a:solidFill>
                  <a:srgbClr val="FFFF00"/>
                </a:solidFill>
                <a:latin typeface="Times New Roman"/>
                <a:cs typeface="Times New Roman"/>
              </a:rPr>
              <a:t> </a:t>
            </a:r>
            <a:r>
              <a:rPr sz="3200" spc="-15" dirty="0">
                <a:solidFill>
                  <a:srgbClr val="FFFF00"/>
                </a:solidFill>
                <a:latin typeface="Arial Narrow"/>
                <a:cs typeface="Arial Narrow"/>
              </a:rPr>
              <a:t>site</a:t>
            </a:r>
            <a:r>
              <a:rPr sz="3200" spc="-65" dirty="0">
                <a:solidFill>
                  <a:srgbClr val="FFFF00"/>
                </a:solidFill>
                <a:latin typeface="Times New Roman"/>
                <a:cs typeface="Times New Roman"/>
              </a:rPr>
              <a:t> </a:t>
            </a:r>
            <a:r>
              <a:rPr sz="3200" spc="-15" dirty="0">
                <a:solidFill>
                  <a:srgbClr val="FFFF00"/>
                </a:solidFill>
                <a:latin typeface="Arial Narrow"/>
                <a:cs typeface="Arial Narrow"/>
              </a:rPr>
              <a:t>accommodation,</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25" dirty="0">
                <a:solidFill>
                  <a:srgbClr val="FFFF00"/>
                </a:solidFill>
                <a:latin typeface="Arial Narrow"/>
                <a:cs typeface="Arial Narrow"/>
              </a:rPr>
              <a:t>A</a:t>
            </a:r>
            <a:r>
              <a:rPr sz="3200" spc="-15" dirty="0">
                <a:solidFill>
                  <a:srgbClr val="FFFF00"/>
                </a:solidFill>
                <a:latin typeface="Arial Narrow"/>
                <a:cs typeface="Arial Narrow"/>
              </a:rPr>
              <a:t>ccess</a:t>
            </a:r>
            <a:r>
              <a:rPr sz="3200" spc="-80" dirty="0">
                <a:solidFill>
                  <a:srgbClr val="FFFF00"/>
                </a:solidFill>
                <a:latin typeface="Times New Roman"/>
                <a:cs typeface="Times New Roman"/>
              </a:rPr>
              <a:t> </a:t>
            </a:r>
            <a:r>
              <a:rPr sz="3200" spc="-15" dirty="0">
                <a:solidFill>
                  <a:srgbClr val="FFFF00"/>
                </a:solidFill>
                <a:latin typeface="Arial Narrow"/>
                <a:cs typeface="Arial Narrow"/>
              </a:rPr>
              <a:t>roads,</a:t>
            </a:r>
            <a:endParaRPr sz="3200">
              <a:latin typeface="Arial Narrow"/>
              <a:cs typeface="Arial Narrow"/>
            </a:endParaRPr>
          </a:p>
          <a:p>
            <a:pPr marL="354965" indent="-342265" fontAlgn="auto">
              <a:spcBef>
                <a:spcPts val="765"/>
              </a:spcBef>
              <a:spcAft>
                <a:spcPts val="0"/>
              </a:spcAft>
              <a:buClr>
                <a:srgbClr val="FFFF00"/>
              </a:buClr>
              <a:buFont typeface="Arial Narrow"/>
              <a:buChar char="•"/>
              <a:tabLst>
                <a:tab pos="355600" algn="l"/>
              </a:tabLst>
              <a:defRPr/>
            </a:pPr>
            <a:r>
              <a:rPr sz="3200" spc="-20" dirty="0">
                <a:solidFill>
                  <a:srgbClr val="FFFF00"/>
                </a:solidFill>
                <a:latin typeface="Arial Narrow"/>
                <a:cs typeface="Arial Narrow"/>
              </a:rPr>
              <a:t>A</a:t>
            </a:r>
            <a:r>
              <a:rPr sz="3200" spc="-80" dirty="0">
                <a:solidFill>
                  <a:srgbClr val="FFFF00"/>
                </a:solidFill>
                <a:latin typeface="Times New Roman"/>
                <a:cs typeface="Times New Roman"/>
              </a:rPr>
              <a:t> </a:t>
            </a:r>
            <a:r>
              <a:rPr sz="3200" spc="-20" dirty="0">
                <a:solidFill>
                  <a:srgbClr val="FFFF00"/>
                </a:solidFill>
                <a:latin typeface="Arial Narrow"/>
                <a:cs typeface="Arial Narrow"/>
              </a:rPr>
              <a:t>communicatio</a:t>
            </a:r>
            <a:r>
              <a:rPr sz="3200" spc="-15" dirty="0">
                <a:solidFill>
                  <a:srgbClr val="FFFF00"/>
                </a:solidFill>
                <a:latin typeface="Arial Narrow"/>
                <a:cs typeface="Arial Narrow"/>
              </a:rPr>
              <a:t>n</a:t>
            </a:r>
            <a:r>
              <a:rPr sz="3200" spc="-45" dirty="0">
                <a:solidFill>
                  <a:srgbClr val="FFFF00"/>
                </a:solidFill>
                <a:latin typeface="Times New Roman"/>
                <a:cs typeface="Times New Roman"/>
              </a:rPr>
              <a:t> </a:t>
            </a:r>
            <a:r>
              <a:rPr sz="3200" spc="-15" dirty="0">
                <a:solidFill>
                  <a:srgbClr val="FFFF00"/>
                </a:solidFill>
                <a:latin typeface="Arial Narrow"/>
                <a:cs typeface="Arial Narrow"/>
              </a:rPr>
              <a:t>system.</a:t>
            </a:r>
            <a:endParaRPr sz="3200">
              <a:latin typeface="Arial Narrow"/>
              <a:cs typeface="Arial Narrow"/>
            </a:endParaRPr>
          </a:p>
        </p:txBody>
      </p:sp>
    </p:spTree>
    <p:extLst>
      <p:ext uri="{BB962C8B-B14F-4D97-AF65-F5344CB8AC3E}">
        <p14:creationId xmlns:p14="http://schemas.microsoft.com/office/powerpoint/2010/main" val="404745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object 2"/>
          <p:cNvSpPr>
            <a:spLocks noChangeArrowheads="1"/>
          </p:cNvSpPr>
          <p:nvPr/>
        </p:nvSpPr>
        <p:spPr bwMode="auto">
          <a:xfrm>
            <a:off x="152400" y="273050"/>
            <a:ext cx="8686800" cy="4111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3" name="object 3"/>
          <p:cNvSpPr txBox="1">
            <a:spLocks noGrp="1"/>
          </p:cNvSpPr>
          <p:nvPr>
            <p:ph type="title"/>
          </p:nvPr>
        </p:nvSpPr>
        <p:spPr/>
        <p:txBody>
          <a:bodyPr rtlCol="0">
            <a:normAutofit fontScale="90000"/>
          </a:bodyPr>
          <a:lstStyle/>
          <a:p>
            <a:pPr marL="16510" eaLnBrk="1" fontAlgn="auto" hangingPunct="1">
              <a:spcBef>
                <a:spcPts val="0"/>
              </a:spcBef>
              <a:spcAft>
                <a:spcPts val="0"/>
              </a:spcAft>
              <a:defRPr/>
            </a:pPr>
            <a:r>
              <a:rPr spc="-20" dirty="0"/>
              <a:t>Comparison</a:t>
            </a:r>
            <a:r>
              <a:rPr spc="-105" dirty="0">
                <a:latin typeface="Times New Roman"/>
                <a:cs typeface="Times New Roman"/>
              </a:rPr>
              <a:t> </a:t>
            </a:r>
            <a:r>
              <a:rPr spc="-15" dirty="0"/>
              <a:t>of</a:t>
            </a:r>
            <a:r>
              <a:rPr spc="-90" dirty="0">
                <a:latin typeface="Times New Roman"/>
                <a:cs typeface="Times New Roman"/>
              </a:rPr>
              <a:t> </a:t>
            </a:r>
            <a:r>
              <a:rPr spc="-15" dirty="0"/>
              <a:t>Terrestrial</a:t>
            </a:r>
            <a:r>
              <a:rPr spc="-90" dirty="0">
                <a:latin typeface="Times New Roman"/>
                <a:cs typeface="Times New Roman"/>
              </a:rPr>
              <a:t> </a:t>
            </a:r>
            <a:r>
              <a:rPr dirty="0"/>
              <a:t>and</a:t>
            </a:r>
            <a:r>
              <a:rPr spc="-90" dirty="0">
                <a:latin typeface="Times New Roman"/>
                <a:cs typeface="Times New Roman"/>
              </a:rPr>
              <a:t> </a:t>
            </a:r>
            <a:r>
              <a:rPr spc="-25" dirty="0"/>
              <a:t>Offshor</a:t>
            </a:r>
            <a:r>
              <a:rPr spc="-20" dirty="0"/>
              <a:t>e</a:t>
            </a:r>
            <a:r>
              <a:rPr spc="-80" dirty="0">
                <a:latin typeface="Times New Roman"/>
                <a:cs typeface="Times New Roman"/>
              </a:rPr>
              <a:t> </a:t>
            </a:r>
            <a:r>
              <a:rPr dirty="0"/>
              <a:t>Mining</a:t>
            </a:r>
          </a:p>
        </p:txBody>
      </p:sp>
      <p:graphicFrame>
        <p:nvGraphicFramePr>
          <p:cNvPr id="5" name="object 4"/>
          <p:cNvGraphicFramePr>
            <a:graphicFrameLocks noGrp="1"/>
          </p:cNvGraphicFramePr>
          <p:nvPr/>
        </p:nvGraphicFramePr>
        <p:xfrm>
          <a:off x="290513" y="974725"/>
          <a:ext cx="8534400" cy="5616576"/>
        </p:xfrm>
        <a:graphic>
          <a:graphicData uri="http://schemas.openxmlformats.org/drawingml/2006/table">
            <a:tbl>
              <a:tblPr/>
              <a:tblGrid>
                <a:gridCol w="4343400"/>
                <a:gridCol w="4191000"/>
              </a:tblGrid>
              <a:tr h="549275">
                <a:tc>
                  <a:txBody>
                    <a:bodyPr/>
                    <a:lstStyle>
                      <a:lvl1pPr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Terrestrial</a:t>
                      </a:r>
                      <a:endPar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endParaRP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2946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c>
                  <a:txBody>
                    <a:bodyPr/>
                    <a:lstStyle>
                      <a:lvl1pPr marL="63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635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Marine</a:t>
                      </a:r>
                      <a:endPar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endParaRP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2946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r>
              <a:tr h="701675">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Significant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overburden</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Huge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water</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body</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(ocean)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that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needs</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to</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be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dealt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with</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r>
              <a:tr h="701675">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Generate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significant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amount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of</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waste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(overburden,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tailings,</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leachates)</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Reasonably</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less</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amount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of</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waste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generated</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r>
              <a:tr h="762000">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Huge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footprint</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Small</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footprint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(SMS)</a:t>
                      </a:r>
                    </a:p>
                    <a:p>
                      <a:pPr marL="82550" marR="0" lvl="0" indent="0" algn="l" defTabSz="914400" rtl="0" eaLnBrk="1" fontAlgn="base" latinLnBrk="0" hangingPunct="1">
                        <a:lnSpc>
                          <a:spcPct val="100000"/>
                        </a:lnSpc>
                        <a:spcBef>
                          <a:spcPts val="475"/>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Reasonable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footprint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(MN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&amp;</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CRC)</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4223" cap="flat" cmpd="sng" algn="ctr">
                      <a:solidFill>
                        <a:srgbClr val="000000"/>
                      </a:solidFill>
                      <a:prstDash val="solid"/>
                      <a:round/>
                      <a:headEnd type="none" w="med" len="med"/>
                      <a:tailEnd type="none" w="med" len="med"/>
                    </a:lnB>
                    <a:lnTlToBr>
                      <a:noFill/>
                    </a:lnTlToBr>
                    <a:lnBlToTr>
                      <a:noFill/>
                    </a:lnBlToTr>
                    <a:noFill/>
                  </a:tcPr>
                </a:tc>
              </a:tr>
              <a:tr h="549275">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Often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isolated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and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difficult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to</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access</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Located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within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territorial</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waters</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and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EEZ</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4223"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r>
              <a:tr h="549275">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Huge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infrastructure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development</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Far</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less</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infrastructure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to</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be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built</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r>
              <a:tr h="701675">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Acid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Rock</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Drainage</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Sulphuric</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acid</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cannot</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form</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in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ocean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(seawater</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being</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“alkaline”)</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r>
              <a:tr h="550863">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Complex</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resource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ownership</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system</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Common</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heritage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of</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the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nation</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13461" cap="flat" cmpd="sng" algn="ctr">
                      <a:solidFill>
                        <a:srgbClr val="000000"/>
                      </a:solidFill>
                      <a:prstDash val="solid"/>
                      <a:round/>
                      <a:headEnd type="none" w="med" len="med"/>
                      <a:tailEnd type="none" w="med" len="med"/>
                    </a:lnB>
                    <a:lnTlToBr>
                      <a:noFill/>
                    </a:lnTlToBr>
                    <a:lnBlToTr>
                      <a:noFill/>
                    </a:lnBlToTr>
                    <a:noFill/>
                  </a:tcPr>
                </a:tc>
              </a:tr>
              <a:tr h="550863">
                <a:tc>
                  <a:txBody>
                    <a:bodyPr/>
                    <a:lstStyle>
                      <a:lvl1pPr marL="7620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7620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Reasonable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knowledge</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of</a:t>
                      </a:r>
                      <a:r>
                        <a:rPr kumimoji="0" lang="en-US" altLang="en-US" sz="2000" b="0" i="0" u="none" strike="noStrike" cap="none" normalizeH="0" baseline="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smtClean="0">
                          <a:ln>
                            <a:noFill/>
                          </a:ln>
                          <a:solidFill>
                            <a:schemeClr val="tx1"/>
                          </a:solidFill>
                          <a:effectLst/>
                          <a:latin typeface="Arial Narrow" pitchFamily="34" charset="0"/>
                          <a:ea typeface="Arial Narrow" pitchFamily="34" charset="0"/>
                          <a:cs typeface="Arial Narrow" pitchFamily="34" charset="0"/>
                        </a:rPr>
                        <a:t>environment</a:t>
                      </a:r>
                    </a:p>
                  </a:txBody>
                  <a:tcPr marL="0" marR="0" marT="0" marB="0" horzOverflow="overflow">
                    <a:lnL w="29463" cap="flat" cmpd="sng" algn="ctr">
                      <a:solidFill>
                        <a:srgbClr val="000000"/>
                      </a:solidFill>
                      <a:prstDash val="solid"/>
                      <a:round/>
                      <a:headEnd type="none" w="med" len="med"/>
                      <a:tailEnd type="none" w="med" len="med"/>
                    </a:lnL>
                    <a:lnR w="1422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30225" cap="flat" cmpd="sng" algn="ctr">
                      <a:solidFill>
                        <a:srgbClr val="000000"/>
                      </a:solidFill>
                      <a:prstDash val="solid"/>
                      <a:round/>
                      <a:headEnd type="none" w="med" len="med"/>
                      <a:tailEnd type="none" w="med" len="med"/>
                    </a:lnB>
                    <a:lnTlToBr>
                      <a:noFill/>
                    </a:lnTlToBr>
                    <a:lnBlToTr>
                      <a:noFill/>
                    </a:lnBlToTr>
                    <a:noFill/>
                  </a:tcPr>
                </a:tc>
                <a:tc>
                  <a:txBody>
                    <a:bodyPr/>
                    <a:lstStyle>
                      <a:lvl1pPr marL="82550" eaLnBrk="0" hangingPunct="0">
                        <a:spcBef>
                          <a:spcPct val="20000"/>
                        </a:spcBef>
                        <a:defRPr sz="1600">
                          <a:solidFill>
                            <a:schemeClr val="tx1"/>
                          </a:solidFill>
                          <a:latin typeface="Calibri" pitchFamily="34" charset="0"/>
                        </a:defRPr>
                      </a:lvl1pPr>
                      <a:lvl2pPr marL="742950" indent="-285750" eaLnBrk="0" hangingPunct="0">
                        <a:spcBef>
                          <a:spcPct val="20000"/>
                        </a:spcBef>
                        <a:defRPr sz="1600">
                          <a:solidFill>
                            <a:schemeClr val="tx1"/>
                          </a:solidFill>
                          <a:latin typeface="Calibri" pitchFamily="34" charset="0"/>
                        </a:defRPr>
                      </a:lvl2pPr>
                      <a:lvl3pPr marL="1143000" indent="-228600" eaLnBrk="0" hangingPunct="0">
                        <a:spcBef>
                          <a:spcPct val="20000"/>
                        </a:spcBef>
                        <a:defRPr sz="1600">
                          <a:solidFill>
                            <a:schemeClr val="tx1"/>
                          </a:solidFill>
                          <a:latin typeface="Calibri" pitchFamily="34" charset="0"/>
                        </a:defRPr>
                      </a:lvl3pPr>
                      <a:lvl4pPr marL="1600200" indent="-228600" eaLnBrk="0" hangingPunct="0">
                        <a:spcBef>
                          <a:spcPct val="20000"/>
                        </a:spcBef>
                        <a:defRPr sz="1600">
                          <a:solidFill>
                            <a:schemeClr val="tx1"/>
                          </a:solidFill>
                          <a:latin typeface="Calibri" pitchFamily="34" charset="0"/>
                        </a:defRPr>
                      </a:lvl4pPr>
                      <a:lvl5pPr marL="2057400" indent="-228600" eaLnBrk="0" hangingPunct="0">
                        <a:spcBef>
                          <a:spcPct val="20000"/>
                        </a:spcBef>
                        <a:defRPr sz="1600">
                          <a:solidFill>
                            <a:schemeClr val="tx1"/>
                          </a:solidFill>
                          <a:latin typeface="Calibri" pitchFamily="34" charset="0"/>
                        </a:defRPr>
                      </a:lvl5pPr>
                      <a:lvl6pPr marL="2514600" indent="-228600" eaLnBrk="0" fontAlgn="base" hangingPunct="0">
                        <a:spcBef>
                          <a:spcPct val="20000"/>
                        </a:spcBef>
                        <a:spcAft>
                          <a:spcPct val="0"/>
                        </a:spcAft>
                        <a:defRPr sz="1600">
                          <a:solidFill>
                            <a:schemeClr val="tx1"/>
                          </a:solidFill>
                          <a:latin typeface="Calibri" pitchFamily="34" charset="0"/>
                        </a:defRPr>
                      </a:lvl6pPr>
                      <a:lvl7pPr marL="2971800" indent="-228600" eaLnBrk="0" fontAlgn="base" hangingPunct="0">
                        <a:spcBef>
                          <a:spcPct val="20000"/>
                        </a:spcBef>
                        <a:spcAft>
                          <a:spcPct val="0"/>
                        </a:spcAft>
                        <a:defRPr sz="1600">
                          <a:solidFill>
                            <a:schemeClr val="tx1"/>
                          </a:solidFill>
                          <a:latin typeface="Calibri" pitchFamily="34" charset="0"/>
                        </a:defRPr>
                      </a:lvl7pPr>
                      <a:lvl8pPr marL="3429000" indent="-228600" eaLnBrk="0" fontAlgn="base" hangingPunct="0">
                        <a:spcBef>
                          <a:spcPct val="20000"/>
                        </a:spcBef>
                        <a:spcAft>
                          <a:spcPct val="0"/>
                        </a:spcAft>
                        <a:defRPr sz="1600">
                          <a:solidFill>
                            <a:schemeClr val="tx1"/>
                          </a:solidFill>
                          <a:latin typeface="Calibri" pitchFamily="34" charset="0"/>
                        </a:defRPr>
                      </a:lvl8pPr>
                      <a:lvl9pPr marL="3886200" indent="-228600" eaLnBrk="0" fontAlgn="base" hangingPunct="0">
                        <a:spcBef>
                          <a:spcPct val="20000"/>
                        </a:spcBef>
                        <a:spcAft>
                          <a:spcPct val="0"/>
                        </a:spcAft>
                        <a:defRPr sz="1600">
                          <a:solidFill>
                            <a:schemeClr val="tx1"/>
                          </a:solidFill>
                          <a:latin typeface="Calibri" pitchFamily="34" charset="0"/>
                        </a:defRPr>
                      </a:lvl9pPr>
                    </a:lstStyle>
                    <a:p>
                      <a:pPr marL="8255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Narrow" pitchFamily="34" charset="0"/>
                          <a:ea typeface="Arial Narrow" pitchFamily="34" charset="0"/>
                          <a:cs typeface="Arial Narrow" pitchFamily="34" charset="0"/>
                        </a:rPr>
                        <a:t>Limited</a:t>
                      </a:r>
                      <a:r>
                        <a:rPr kumimoji="0" lang="en-US" alt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dirty="0" smtClean="0">
                          <a:ln>
                            <a:noFill/>
                          </a:ln>
                          <a:solidFill>
                            <a:schemeClr val="tx1"/>
                          </a:solidFill>
                          <a:effectLst/>
                          <a:latin typeface="Arial Narrow" pitchFamily="34" charset="0"/>
                          <a:ea typeface="Arial Narrow" pitchFamily="34" charset="0"/>
                          <a:cs typeface="Arial Narrow" pitchFamily="34" charset="0"/>
                        </a:rPr>
                        <a:t>knowledge</a:t>
                      </a:r>
                      <a:r>
                        <a:rPr kumimoji="0" lang="en-US" alt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dirty="0" smtClean="0">
                          <a:ln>
                            <a:noFill/>
                          </a:ln>
                          <a:solidFill>
                            <a:schemeClr val="tx1"/>
                          </a:solidFill>
                          <a:effectLst/>
                          <a:latin typeface="Arial Narrow" pitchFamily="34" charset="0"/>
                          <a:ea typeface="Arial Narrow" pitchFamily="34" charset="0"/>
                          <a:cs typeface="Arial Narrow" pitchFamily="34" charset="0"/>
                        </a:rPr>
                        <a:t>of</a:t>
                      </a:r>
                      <a:r>
                        <a:rPr kumimoji="0" lang="en-US" alt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altLang="en-US" sz="2000" b="0" i="0" u="none" strike="noStrike" cap="none" normalizeH="0" baseline="0" dirty="0" smtClean="0">
                          <a:ln>
                            <a:noFill/>
                          </a:ln>
                          <a:solidFill>
                            <a:schemeClr val="tx1"/>
                          </a:solidFill>
                          <a:effectLst/>
                          <a:latin typeface="Arial Narrow" pitchFamily="34" charset="0"/>
                          <a:ea typeface="Arial Narrow" pitchFamily="34" charset="0"/>
                          <a:cs typeface="Arial Narrow" pitchFamily="34" charset="0"/>
                        </a:rPr>
                        <a:t>environment</a:t>
                      </a:r>
                    </a:p>
                  </a:txBody>
                  <a:tcPr marL="0" marR="0" marT="0" marB="0" horzOverflow="overflow">
                    <a:lnL w="14223" cap="flat" cmpd="sng" algn="ctr">
                      <a:solidFill>
                        <a:srgbClr val="000000"/>
                      </a:solidFill>
                      <a:prstDash val="solid"/>
                      <a:round/>
                      <a:headEnd type="none" w="med" len="med"/>
                      <a:tailEnd type="none" w="med" len="med"/>
                    </a:lnL>
                    <a:lnR w="29463" cap="flat" cmpd="sng" algn="ctr">
                      <a:solidFill>
                        <a:srgbClr val="000000"/>
                      </a:solidFill>
                      <a:prstDash val="solid"/>
                      <a:round/>
                      <a:headEnd type="none" w="med" len="med"/>
                      <a:tailEnd type="none" w="med" len="med"/>
                    </a:lnR>
                    <a:lnT w="13461" cap="flat" cmpd="sng" algn="ctr">
                      <a:solidFill>
                        <a:srgbClr val="000000"/>
                      </a:solidFill>
                      <a:prstDash val="solid"/>
                      <a:round/>
                      <a:headEnd type="none" w="med" len="med"/>
                      <a:tailEnd type="none" w="med" len="med"/>
                    </a:lnT>
                    <a:lnB w="302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8510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bject 2"/>
          <p:cNvSpPr>
            <a:spLocks noChangeArrowheads="1"/>
          </p:cNvSpPr>
          <p:nvPr/>
        </p:nvSpPr>
        <p:spPr bwMode="auto">
          <a:xfrm>
            <a:off x="609600" y="1293813"/>
            <a:ext cx="3460750" cy="24907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21507" name="object 3"/>
          <p:cNvSpPr>
            <a:spLocks/>
          </p:cNvSpPr>
          <p:nvPr/>
        </p:nvSpPr>
        <p:spPr bwMode="auto">
          <a:xfrm>
            <a:off x="600075" y="1284288"/>
            <a:ext cx="3481388" cy="2509837"/>
          </a:xfrm>
          <a:custGeom>
            <a:avLst/>
            <a:gdLst>
              <a:gd name="T0" fmla="*/ 3480053 w 3480435"/>
              <a:gd name="T1" fmla="*/ 0 h 2510154"/>
              <a:gd name="T2" fmla="*/ 0 w 3480435"/>
              <a:gd name="T3" fmla="*/ 0 h 2510154"/>
              <a:gd name="T4" fmla="*/ 0 w 3480435"/>
              <a:gd name="T5" fmla="*/ 2510027 h 2510154"/>
              <a:gd name="T6" fmla="*/ 3480053 w 3480435"/>
              <a:gd name="T7" fmla="*/ 2510027 h 2510154"/>
              <a:gd name="T8" fmla="*/ 3480053 w 3480435"/>
              <a:gd name="T9" fmla="*/ 2504693 h 2510154"/>
              <a:gd name="T10" fmla="*/ 9143 w 3480435"/>
              <a:gd name="T11" fmla="*/ 2504693 h 2510154"/>
              <a:gd name="T12" fmla="*/ 4571 w 3480435"/>
              <a:gd name="T13" fmla="*/ 2500121 h 2510154"/>
              <a:gd name="T14" fmla="*/ 9143 w 3480435"/>
              <a:gd name="T15" fmla="*/ 2500121 h 2510154"/>
              <a:gd name="T16" fmla="*/ 9143 w 3480435"/>
              <a:gd name="T17" fmla="*/ 9143 h 2510154"/>
              <a:gd name="T18" fmla="*/ 4571 w 3480435"/>
              <a:gd name="T19" fmla="*/ 9143 h 2510154"/>
              <a:gd name="T20" fmla="*/ 9143 w 3480435"/>
              <a:gd name="T21" fmla="*/ 4571 h 2510154"/>
              <a:gd name="T22" fmla="*/ 3480053 w 3480435"/>
              <a:gd name="T23" fmla="*/ 4571 h 2510154"/>
              <a:gd name="T24" fmla="*/ 3480053 w 3480435"/>
              <a:gd name="T25" fmla="*/ 0 h 2510154"/>
              <a:gd name="T26" fmla="*/ 9143 w 3480435"/>
              <a:gd name="T27" fmla="*/ 2500121 h 2510154"/>
              <a:gd name="T28" fmla="*/ 4571 w 3480435"/>
              <a:gd name="T29" fmla="*/ 2500121 h 2510154"/>
              <a:gd name="T30" fmla="*/ 9143 w 3480435"/>
              <a:gd name="T31" fmla="*/ 2504693 h 2510154"/>
              <a:gd name="T32" fmla="*/ 9143 w 3480435"/>
              <a:gd name="T33" fmla="*/ 2500121 h 2510154"/>
              <a:gd name="T34" fmla="*/ 3470144 w 3480435"/>
              <a:gd name="T35" fmla="*/ 2500121 h 2510154"/>
              <a:gd name="T36" fmla="*/ 9143 w 3480435"/>
              <a:gd name="T37" fmla="*/ 2500121 h 2510154"/>
              <a:gd name="T38" fmla="*/ 9143 w 3480435"/>
              <a:gd name="T39" fmla="*/ 2504693 h 2510154"/>
              <a:gd name="T40" fmla="*/ 3470144 w 3480435"/>
              <a:gd name="T41" fmla="*/ 2504693 h 2510154"/>
              <a:gd name="T42" fmla="*/ 3470144 w 3480435"/>
              <a:gd name="T43" fmla="*/ 2500121 h 2510154"/>
              <a:gd name="T44" fmla="*/ 3470144 w 3480435"/>
              <a:gd name="T45" fmla="*/ 4571 h 2510154"/>
              <a:gd name="T46" fmla="*/ 3470144 w 3480435"/>
              <a:gd name="T47" fmla="*/ 2504693 h 2510154"/>
              <a:gd name="T48" fmla="*/ 3474716 w 3480435"/>
              <a:gd name="T49" fmla="*/ 2500121 h 2510154"/>
              <a:gd name="T50" fmla="*/ 3480053 w 3480435"/>
              <a:gd name="T51" fmla="*/ 2500121 h 2510154"/>
              <a:gd name="T52" fmla="*/ 3480053 w 3480435"/>
              <a:gd name="T53" fmla="*/ 9143 h 2510154"/>
              <a:gd name="T54" fmla="*/ 3474716 w 3480435"/>
              <a:gd name="T55" fmla="*/ 9143 h 2510154"/>
              <a:gd name="T56" fmla="*/ 3470144 w 3480435"/>
              <a:gd name="T57" fmla="*/ 4571 h 2510154"/>
              <a:gd name="T58" fmla="*/ 3480053 w 3480435"/>
              <a:gd name="T59" fmla="*/ 2500121 h 2510154"/>
              <a:gd name="T60" fmla="*/ 3474716 w 3480435"/>
              <a:gd name="T61" fmla="*/ 2500121 h 2510154"/>
              <a:gd name="T62" fmla="*/ 3470144 w 3480435"/>
              <a:gd name="T63" fmla="*/ 2504693 h 2510154"/>
              <a:gd name="T64" fmla="*/ 3480053 w 3480435"/>
              <a:gd name="T65" fmla="*/ 2504693 h 2510154"/>
              <a:gd name="T66" fmla="*/ 3480053 w 3480435"/>
              <a:gd name="T67" fmla="*/ 2500121 h 2510154"/>
              <a:gd name="T68" fmla="*/ 9143 w 3480435"/>
              <a:gd name="T69" fmla="*/ 4571 h 2510154"/>
              <a:gd name="T70" fmla="*/ 4571 w 3480435"/>
              <a:gd name="T71" fmla="*/ 9143 h 2510154"/>
              <a:gd name="T72" fmla="*/ 9143 w 3480435"/>
              <a:gd name="T73" fmla="*/ 9143 h 2510154"/>
              <a:gd name="T74" fmla="*/ 9143 w 3480435"/>
              <a:gd name="T75" fmla="*/ 4571 h 2510154"/>
              <a:gd name="T76" fmla="*/ 3470144 w 3480435"/>
              <a:gd name="T77" fmla="*/ 4571 h 2510154"/>
              <a:gd name="T78" fmla="*/ 9143 w 3480435"/>
              <a:gd name="T79" fmla="*/ 4571 h 2510154"/>
              <a:gd name="T80" fmla="*/ 9143 w 3480435"/>
              <a:gd name="T81" fmla="*/ 9143 h 2510154"/>
              <a:gd name="T82" fmla="*/ 3470144 w 3480435"/>
              <a:gd name="T83" fmla="*/ 9143 h 2510154"/>
              <a:gd name="T84" fmla="*/ 3470144 w 3480435"/>
              <a:gd name="T85" fmla="*/ 4571 h 2510154"/>
              <a:gd name="T86" fmla="*/ 3480053 w 3480435"/>
              <a:gd name="T87" fmla="*/ 4571 h 2510154"/>
              <a:gd name="T88" fmla="*/ 3470144 w 3480435"/>
              <a:gd name="T89" fmla="*/ 4571 h 2510154"/>
              <a:gd name="T90" fmla="*/ 3474716 w 3480435"/>
              <a:gd name="T91" fmla="*/ 9143 h 2510154"/>
              <a:gd name="T92" fmla="*/ 3480053 w 3480435"/>
              <a:gd name="T93" fmla="*/ 9143 h 2510154"/>
              <a:gd name="T94" fmla="*/ 3480053 w 3480435"/>
              <a:gd name="T95" fmla="*/ 4571 h 2510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0435" h="2510154">
                <a:moveTo>
                  <a:pt x="3480053" y="0"/>
                </a:moveTo>
                <a:lnTo>
                  <a:pt x="0" y="0"/>
                </a:lnTo>
                <a:lnTo>
                  <a:pt x="0" y="2510027"/>
                </a:lnTo>
                <a:lnTo>
                  <a:pt x="3480053" y="2510027"/>
                </a:lnTo>
                <a:lnTo>
                  <a:pt x="3480053" y="2504693"/>
                </a:lnTo>
                <a:lnTo>
                  <a:pt x="9143" y="2504693"/>
                </a:lnTo>
                <a:lnTo>
                  <a:pt x="4571" y="2500121"/>
                </a:lnTo>
                <a:lnTo>
                  <a:pt x="9143" y="2500121"/>
                </a:lnTo>
                <a:lnTo>
                  <a:pt x="9143" y="9143"/>
                </a:lnTo>
                <a:lnTo>
                  <a:pt x="4571" y="9143"/>
                </a:lnTo>
                <a:lnTo>
                  <a:pt x="9143" y="4571"/>
                </a:lnTo>
                <a:lnTo>
                  <a:pt x="3480053" y="4571"/>
                </a:lnTo>
                <a:lnTo>
                  <a:pt x="3480053" y="0"/>
                </a:lnTo>
                <a:close/>
              </a:path>
              <a:path w="3480435" h="2510154">
                <a:moveTo>
                  <a:pt x="9143" y="2500121"/>
                </a:moveTo>
                <a:lnTo>
                  <a:pt x="4571" y="2500121"/>
                </a:lnTo>
                <a:lnTo>
                  <a:pt x="9143" y="2504693"/>
                </a:lnTo>
                <a:lnTo>
                  <a:pt x="9143" y="2500121"/>
                </a:lnTo>
                <a:close/>
              </a:path>
              <a:path w="3480435" h="2510154">
                <a:moveTo>
                  <a:pt x="3470144" y="2500121"/>
                </a:moveTo>
                <a:lnTo>
                  <a:pt x="9143" y="2500121"/>
                </a:lnTo>
                <a:lnTo>
                  <a:pt x="9143" y="2504693"/>
                </a:lnTo>
                <a:lnTo>
                  <a:pt x="3470144" y="2504693"/>
                </a:lnTo>
                <a:lnTo>
                  <a:pt x="3470144" y="2500121"/>
                </a:lnTo>
                <a:close/>
              </a:path>
              <a:path w="3480435" h="2510154">
                <a:moveTo>
                  <a:pt x="3470144" y="4571"/>
                </a:moveTo>
                <a:lnTo>
                  <a:pt x="3470144" y="2504693"/>
                </a:lnTo>
                <a:lnTo>
                  <a:pt x="3474716" y="2500121"/>
                </a:lnTo>
                <a:lnTo>
                  <a:pt x="3480053" y="2500121"/>
                </a:lnTo>
                <a:lnTo>
                  <a:pt x="3480053" y="9143"/>
                </a:lnTo>
                <a:lnTo>
                  <a:pt x="3474716" y="9143"/>
                </a:lnTo>
                <a:lnTo>
                  <a:pt x="3470144" y="4571"/>
                </a:lnTo>
                <a:close/>
              </a:path>
              <a:path w="3480435" h="2510154">
                <a:moveTo>
                  <a:pt x="3480053" y="2500121"/>
                </a:moveTo>
                <a:lnTo>
                  <a:pt x="3474716" y="2500121"/>
                </a:lnTo>
                <a:lnTo>
                  <a:pt x="3470144" y="2504693"/>
                </a:lnTo>
                <a:lnTo>
                  <a:pt x="3480053" y="2504693"/>
                </a:lnTo>
                <a:lnTo>
                  <a:pt x="3480053" y="2500121"/>
                </a:lnTo>
                <a:close/>
              </a:path>
              <a:path w="3480435" h="2510154">
                <a:moveTo>
                  <a:pt x="9143" y="4571"/>
                </a:moveTo>
                <a:lnTo>
                  <a:pt x="4571" y="9143"/>
                </a:lnTo>
                <a:lnTo>
                  <a:pt x="9143" y="9143"/>
                </a:lnTo>
                <a:lnTo>
                  <a:pt x="9143" y="4571"/>
                </a:lnTo>
                <a:close/>
              </a:path>
              <a:path w="3480435" h="2510154">
                <a:moveTo>
                  <a:pt x="3470144" y="4571"/>
                </a:moveTo>
                <a:lnTo>
                  <a:pt x="9143" y="4571"/>
                </a:lnTo>
                <a:lnTo>
                  <a:pt x="9143" y="9143"/>
                </a:lnTo>
                <a:lnTo>
                  <a:pt x="3470144" y="9143"/>
                </a:lnTo>
                <a:lnTo>
                  <a:pt x="3470144" y="4571"/>
                </a:lnTo>
                <a:close/>
              </a:path>
              <a:path w="3480435" h="2510154">
                <a:moveTo>
                  <a:pt x="3480053" y="4571"/>
                </a:moveTo>
                <a:lnTo>
                  <a:pt x="3470144" y="4571"/>
                </a:lnTo>
                <a:lnTo>
                  <a:pt x="3474716" y="9143"/>
                </a:lnTo>
                <a:lnTo>
                  <a:pt x="3480053" y="9143"/>
                </a:lnTo>
                <a:lnTo>
                  <a:pt x="3480053" y="45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21508" name="object 4"/>
          <p:cNvSpPr>
            <a:spLocks noChangeArrowheads="1"/>
          </p:cNvSpPr>
          <p:nvPr/>
        </p:nvSpPr>
        <p:spPr bwMode="auto">
          <a:xfrm>
            <a:off x="762000" y="4189413"/>
            <a:ext cx="3276600" cy="2286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6" name="object 6"/>
          <p:cNvSpPr txBox="1"/>
          <p:nvPr/>
        </p:nvSpPr>
        <p:spPr>
          <a:xfrm>
            <a:off x="8383588" y="6305550"/>
            <a:ext cx="223837" cy="203200"/>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20</a:t>
            </a:r>
            <a:endParaRPr sz="1400">
              <a:latin typeface="Arial"/>
              <a:cs typeface="Arial"/>
            </a:endParaRPr>
          </a:p>
        </p:txBody>
      </p:sp>
      <p:sp>
        <p:nvSpPr>
          <p:cNvPr id="21511" name="object 7"/>
          <p:cNvSpPr>
            <a:spLocks noChangeArrowheads="1"/>
          </p:cNvSpPr>
          <p:nvPr/>
        </p:nvSpPr>
        <p:spPr bwMode="auto">
          <a:xfrm>
            <a:off x="838200" y="4341813"/>
            <a:ext cx="2971800" cy="369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8" name="object 8"/>
          <p:cNvSpPr txBox="1"/>
          <p:nvPr/>
        </p:nvSpPr>
        <p:spPr>
          <a:xfrm>
            <a:off x="917575" y="4411663"/>
            <a:ext cx="2778125" cy="254000"/>
          </a:xfrm>
          <a:prstGeom prst="rect">
            <a:avLst/>
          </a:prstGeom>
        </p:spPr>
        <p:txBody>
          <a:bodyPr lIns="0" tIns="0" rIns="0" bIns="0">
            <a:spAutoFit/>
          </a:bodyPr>
          <a:lstStyle/>
          <a:p>
            <a:pPr marL="12700" fontAlgn="auto">
              <a:spcBef>
                <a:spcPts val="0"/>
              </a:spcBef>
              <a:spcAft>
                <a:spcPts val="0"/>
              </a:spcAft>
              <a:defRPr/>
            </a:pPr>
            <a:r>
              <a:rPr dirty="0">
                <a:latin typeface="Arial"/>
                <a:cs typeface="Arial"/>
              </a:rPr>
              <a:t>(</a:t>
            </a:r>
            <a:r>
              <a:rPr spc="-215" dirty="0">
                <a:latin typeface="Arial"/>
                <a:cs typeface="Arial"/>
              </a:rPr>
              <a:t>T</a:t>
            </a:r>
            <a:r>
              <a:rPr spc="-5" dirty="0">
                <a:latin typeface="Arial"/>
                <a:cs typeface="Arial"/>
              </a:rPr>
              <a:t>ailing</a:t>
            </a:r>
            <a:r>
              <a:rPr dirty="0">
                <a:latin typeface="Arial"/>
                <a:cs typeface="Arial"/>
              </a:rPr>
              <a:t>s</a:t>
            </a:r>
            <a:r>
              <a:rPr spc="30" dirty="0">
                <a:latin typeface="Times New Roman"/>
                <a:cs typeface="Times New Roman"/>
              </a:rPr>
              <a:t> </a:t>
            </a:r>
            <a:r>
              <a:rPr dirty="0">
                <a:latin typeface="Arial"/>
                <a:cs typeface="Arial"/>
              </a:rPr>
              <a:t>containment</a:t>
            </a:r>
            <a:r>
              <a:rPr spc="40" dirty="0">
                <a:latin typeface="Times New Roman"/>
                <a:cs typeface="Times New Roman"/>
              </a:rPr>
              <a:t> </a:t>
            </a:r>
            <a:r>
              <a:rPr dirty="0">
                <a:latin typeface="Arial"/>
                <a:cs typeface="Arial"/>
              </a:rPr>
              <a:t>sites)</a:t>
            </a:r>
            <a:endParaRPr>
              <a:latin typeface="Arial"/>
              <a:cs typeface="Arial"/>
            </a:endParaRPr>
          </a:p>
        </p:txBody>
      </p:sp>
      <p:sp>
        <p:nvSpPr>
          <p:cNvPr id="21513" name="object 9"/>
          <p:cNvSpPr>
            <a:spLocks noChangeArrowheads="1"/>
          </p:cNvSpPr>
          <p:nvPr/>
        </p:nvSpPr>
        <p:spPr bwMode="auto">
          <a:xfrm>
            <a:off x="762000" y="1370013"/>
            <a:ext cx="3200400" cy="3698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0" name="object 10"/>
          <p:cNvSpPr txBox="1"/>
          <p:nvPr/>
        </p:nvSpPr>
        <p:spPr>
          <a:xfrm>
            <a:off x="841375" y="1439863"/>
            <a:ext cx="2924175" cy="254000"/>
          </a:xfrm>
          <a:prstGeom prst="rect">
            <a:avLst/>
          </a:prstGeom>
        </p:spPr>
        <p:txBody>
          <a:bodyPr lIns="0" tIns="0" rIns="0" bIns="0">
            <a:spAutoFit/>
          </a:bodyPr>
          <a:lstStyle/>
          <a:p>
            <a:pPr marL="12700" fontAlgn="auto">
              <a:spcBef>
                <a:spcPts val="0"/>
              </a:spcBef>
              <a:spcAft>
                <a:spcPts val="0"/>
              </a:spcAft>
              <a:defRPr/>
            </a:pPr>
            <a:r>
              <a:rPr spc="-90" dirty="0">
                <a:latin typeface="Arial"/>
                <a:cs typeface="Arial"/>
              </a:rPr>
              <a:t>W</a:t>
            </a:r>
            <a:r>
              <a:rPr dirty="0">
                <a:latin typeface="Arial"/>
                <a:cs typeface="Arial"/>
              </a:rPr>
              <a:t>all</a:t>
            </a:r>
            <a:r>
              <a:rPr spc="45" dirty="0">
                <a:latin typeface="Times New Roman"/>
                <a:cs typeface="Times New Roman"/>
              </a:rPr>
              <a:t> </a:t>
            </a:r>
            <a:r>
              <a:rPr dirty="0">
                <a:latin typeface="Arial"/>
                <a:cs typeface="Arial"/>
              </a:rPr>
              <a:t>and</a:t>
            </a:r>
            <a:r>
              <a:rPr spc="45" dirty="0">
                <a:latin typeface="Times New Roman"/>
                <a:cs typeface="Times New Roman"/>
              </a:rPr>
              <a:t> </a:t>
            </a:r>
            <a:r>
              <a:rPr dirty="0">
                <a:latin typeface="Arial"/>
                <a:cs typeface="Arial"/>
              </a:rPr>
              <a:t>floor</a:t>
            </a:r>
            <a:r>
              <a:rPr spc="40" dirty="0">
                <a:latin typeface="Times New Roman"/>
                <a:cs typeface="Times New Roman"/>
              </a:rPr>
              <a:t> </a:t>
            </a:r>
            <a:r>
              <a:rPr spc="-10" dirty="0">
                <a:latin typeface="Arial"/>
                <a:cs typeface="Arial"/>
              </a:rPr>
              <a:t>of</a:t>
            </a:r>
            <a:r>
              <a:rPr spc="45" dirty="0">
                <a:latin typeface="Times New Roman"/>
                <a:cs typeface="Times New Roman"/>
              </a:rPr>
              <a:t> </a:t>
            </a:r>
            <a:r>
              <a:rPr dirty="0">
                <a:latin typeface="Arial"/>
                <a:cs typeface="Arial"/>
              </a:rPr>
              <a:t>the</a:t>
            </a:r>
            <a:r>
              <a:rPr spc="40" dirty="0">
                <a:latin typeface="Times New Roman"/>
                <a:cs typeface="Times New Roman"/>
              </a:rPr>
              <a:t> </a:t>
            </a:r>
            <a:r>
              <a:rPr dirty="0">
                <a:latin typeface="Arial"/>
                <a:cs typeface="Arial"/>
              </a:rPr>
              <a:t>open</a:t>
            </a:r>
            <a:r>
              <a:rPr spc="45" dirty="0">
                <a:latin typeface="Times New Roman"/>
                <a:cs typeface="Times New Roman"/>
              </a:rPr>
              <a:t> </a:t>
            </a:r>
            <a:r>
              <a:rPr dirty="0">
                <a:latin typeface="Arial"/>
                <a:cs typeface="Arial"/>
              </a:rPr>
              <a:t>pit</a:t>
            </a:r>
            <a:endParaRPr>
              <a:latin typeface="Arial"/>
              <a:cs typeface="Arial"/>
            </a:endParaRPr>
          </a:p>
        </p:txBody>
      </p:sp>
      <p:sp>
        <p:nvSpPr>
          <p:cNvPr id="21515" name="object 11"/>
          <p:cNvSpPr>
            <a:spLocks noChangeArrowheads="1"/>
          </p:cNvSpPr>
          <p:nvPr/>
        </p:nvSpPr>
        <p:spPr bwMode="auto">
          <a:xfrm>
            <a:off x="4800600" y="1293813"/>
            <a:ext cx="3733800" cy="24907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21516" name="object 12"/>
          <p:cNvSpPr>
            <a:spLocks noChangeArrowheads="1"/>
          </p:cNvSpPr>
          <p:nvPr/>
        </p:nvSpPr>
        <p:spPr bwMode="auto">
          <a:xfrm>
            <a:off x="5029200" y="1446213"/>
            <a:ext cx="1828800" cy="36988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3" name="object 13"/>
          <p:cNvSpPr txBox="1"/>
          <p:nvPr/>
        </p:nvSpPr>
        <p:spPr>
          <a:xfrm>
            <a:off x="5108575" y="1516063"/>
            <a:ext cx="1397000" cy="254000"/>
          </a:xfrm>
          <a:prstGeom prst="rect">
            <a:avLst/>
          </a:prstGeom>
        </p:spPr>
        <p:txBody>
          <a:bodyPr lIns="0" tIns="0" rIns="0" bIns="0">
            <a:spAutoFit/>
          </a:bodyPr>
          <a:lstStyle/>
          <a:p>
            <a:pPr marL="12700" fontAlgn="auto">
              <a:spcBef>
                <a:spcPts val="0"/>
              </a:spcBef>
              <a:spcAft>
                <a:spcPts val="0"/>
              </a:spcAft>
              <a:defRPr/>
            </a:pPr>
            <a:r>
              <a:rPr spc="-10" dirty="0">
                <a:latin typeface="Arial"/>
                <a:cs typeface="Arial"/>
              </a:rPr>
              <a:t>Ore</a:t>
            </a:r>
            <a:r>
              <a:rPr spc="40" dirty="0">
                <a:latin typeface="Times New Roman"/>
                <a:cs typeface="Times New Roman"/>
              </a:rPr>
              <a:t> </a:t>
            </a:r>
            <a:r>
              <a:rPr dirty="0">
                <a:latin typeface="Arial"/>
                <a:cs typeface="Arial"/>
              </a:rPr>
              <a:t>Stockpile</a:t>
            </a:r>
            <a:endParaRPr>
              <a:latin typeface="Arial"/>
              <a:cs typeface="Arial"/>
            </a:endParaRPr>
          </a:p>
        </p:txBody>
      </p:sp>
      <p:sp>
        <p:nvSpPr>
          <p:cNvPr id="21518" name="object 14"/>
          <p:cNvSpPr>
            <a:spLocks noChangeArrowheads="1"/>
          </p:cNvSpPr>
          <p:nvPr/>
        </p:nvSpPr>
        <p:spPr bwMode="auto">
          <a:xfrm>
            <a:off x="4800600" y="4189413"/>
            <a:ext cx="3733800" cy="22098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21519" name="object 15"/>
          <p:cNvSpPr>
            <a:spLocks noChangeArrowheads="1"/>
          </p:cNvSpPr>
          <p:nvPr/>
        </p:nvSpPr>
        <p:spPr bwMode="auto">
          <a:xfrm>
            <a:off x="5181600" y="4418013"/>
            <a:ext cx="2590800" cy="3698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6" name="object 16"/>
          <p:cNvSpPr txBox="1"/>
          <p:nvPr/>
        </p:nvSpPr>
        <p:spPr>
          <a:xfrm>
            <a:off x="5260975" y="4487863"/>
            <a:ext cx="2239963" cy="254000"/>
          </a:xfrm>
          <a:prstGeom prst="rect">
            <a:avLst/>
          </a:prstGeom>
        </p:spPr>
        <p:txBody>
          <a:bodyPr lIns="0" tIns="0" rIns="0" bIns="0">
            <a:spAutoFit/>
          </a:bodyPr>
          <a:lstStyle/>
          <a:p>
            <a:pPr marL="12700" fontAlgn="auto">
              <a:spcBef>
                <a:spcPts val="0"/>
              </a:spcBef>
              <a:spcAft>
                <a:spcPts val="0"/>
              </a:spcAft>
              <a:defRPr/>
            </a:pPr>
            <a:r>
              <a:rPr spc="-90" dirty="0">
                <a:latin typeface="Arial"/>
                <a:cs typeface="Arial"/>
              </a:rPr>
              <a:t>W</a:t>
            </a:r>
            <a:r>
              <a:rPr dirty="0">
                <a:latin typeface="Arial"/>
                <a:cs typeface="Arial"/>
              </a:rPr>
              <a:t>aste</a:t>
            </a:r>
            <a:r>
              <a:rPr spc="45" dirty="0">
                <a:latin typeface="Times New Roman"/>
                <a:cs typeface="Times New Roman"/>
              </a:rPr>
              <a:t> </a:t>
            </a:r>
            <a:r>
              <a:rPr dirty="0">
                <a:latin typeface="Arial"/>
                <a:cs typeface="Arial"/>
              </a:rPr>
              <a:t>Rock</a:t>
            </a:r>
            <a:r>
              <a:rPr spc="45" dirty="0">
                <a:latin typeface="Times New Roman"/>
                <a:cs typeface="Times New Roman"/>
              </a:rPr>
              <a:t> </a:t>
            </a:r>
            <a:r>
              <a:rPr dirty="0">
                <a:latin typeface="Arial"/>
                <a:cs typeface="Arial"/>
              </a:rPr>
              <a:t>Stockpile</a:t>
            </a:r>
            <a:endParaRPr>
              <a:latin typeface="Arial"/>
              <a:cs typeface="Arial"/>
            </a:endParaRPr>
          </a:p>
        </p:txBody>
      </p:sp>
    </p:spTree>
    <p:extLst>
      <p:ext uri="{BB962C8B-B14F-4D97-AF65-F5344CB8AC3E}">
        <p14:creationId xmlns:p14="http://schemas.microsoft.com/office/powerpoint/2010/main" val="382357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bject 2"/>
          <p:cNvSpPr>
            <a:spLocks noChangeArrowheads="1"/>
          </p:cNvSpPr>
          <p:nvPr/>
        </p:nvSpPr>
        <p:spPr bwMode="auto">
          <a:xfrm>
            <a:off x="144639" y="96090"/>
            <a:ext cx="8875076" cy="63951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3" name="object 3"/>
          <p:cNvSpPr txBox="1"/>
          <p:nvPr/>
        </p:nvSpPr>
        <p:spPr>
          <a:xfrm>
            <a:off x="8397056" y="6213629"/>
            <a:ext cx="217254" cy="189529"/>
          </a:xfrm>
          <a:prstGeom prst="rect">
            <a:avLst/>
          </a:prstGeom>
        </p:spPr>
        <p:txBody>
          <a:bodyPr lIns="0" tIns="0" rIns="0" bIns="0">
            <a:spAutoFit/>
          </a:bodyPr>
          <a:lstStyle/>
          <a:p>
            <a:pPr marL="12700" fontAlgn="auto">
              <a:spcBef>
                <a:spcPts val="0"/>
              </a:spcBef>
              <a:spcAft>
                <a:spcPts val="0"/>
              </a:spcAft>
              <a:defRPr/>
            </a:pPr>
            <a:r>
              <a:rPr sz="1400" spc="-10" dirty="0">
                <a:latin typeface="Arial"/>
                <a:cs typeface="Arial"/>
              </a:rPr>
              <a:t>36</a:t>
            </a:r>
            <a:endParaRPr sz="1400">
              <a:latin typeface="Arial"/>
              <a:cs typeface="Arial"/>
            </a:endParaRPr>
          </a:p>
        </p:txBody>
      </p:sp>
      <p:sp>
        <p:nvSpPr>
          <p:cNvPr id="37892" name="object 4"/>
          <p:cNvSpPr>
            <a:spLocks noChangeArrowheads="1"/>
          </p:cNvSpPr>
          <p:nvPr/>
        </p:nvSpPr>
        <p:spPr bwMode="auto">
          <a:xfrm>
            <a:off x="3359611" y="151327"/>
            <a:ext cx="4807333" cy="63965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5" name="object 5"/>
          <p:cNvSpPr txBox="1">
            <a:spLocks noGrp="1"/>
          </p:cNvSpPr>
          <p:nvPr>
            <p:ph type="title"/>
          </p:nvPr>
        </p:nvSpPr>
        <p:spPr>
          <a:xfrm>
            <a:off x="448179" y="189660"/>
            <a:ext cx="7718765" cy="602127"/>
          </a:xfrm>
        </p:spPr>
        <p:txBody>
          <a:bodyPr tIns="90678" rtlCol="0">
            <a:normAutofit fontScale="90000"/>
          </a:bodyPr>
          <a:lstStyle/>
          <a:p>
            <a:pPr marL="3094990" eaLnBrk="1" fontAlgn="auto" hangingPunct="1">
              <a:spcBef>
                <a:spcPts val="0"/>
              </a:spcBef>
              <a:spcAft>
                <a:spcPts val="0"/>
              </a:spcAft>
              <a:defRPr/>
            </a:pPr>
            <a:r>
              <a:rPr spc="-5" dirty="0" smtClean="0">
                <a:solidFill>
                  <a:srgbClr val="FFFF00"/>
                </a:solidFill>
              </a:rPr>
              <a:t>Gol</a:t>
            </a:r>
            <a:r>
              <a:rPr dirty="0" smtClean="0">
                <a:solidFill>
                  <a:srgbClr val="FFFF00"/>
                </a:solidFill>
              </a:rPr>
              <a:t>d</a:t>
            </a:r>
            <a:r>
              <a:rPr spc="-80" dirty="0" smtClean="0">
                <a:solidFill>
                  <a:srgbClr val="FFFF00"/>
                </a:solidFill>
                <a:latin typeface="Times New Roman"/>
                <a:cs typeface="Times New Roman"/>
              </a:rPr>
              <a:t> </a:t>
            </a:r>
            <a:r>
              <a:rPr dirty="0">
                <a:solidFill>
                  <a:srgbClr val="FFFF00"/>
                </a:solidFill>
              </a:rPr>
              <a:t>Mine</a:t>
            </a:r>
            <a:r>
              <a:rPr spc="-85" dirty="0">
                <a:solidFill>
                  <a:srgbClr val="FFFF00"/>
                </a:solidFill>
                <a:latin typeface="Times New Roman"/>
                <a:cs typeface="Times New Roman"/>
              </a:rPr>
              <a:t> </a:t>
            </a:r>
            <a:r>
              <a:rPr dirty="0">
                <a:solidFill>
                  <a:srgbClr val="FFFF00"/>
                </a:solidFill>
              </a:rPr>
              <a:t>–</a:t>
            </a:r>
            <a:r>
              <a:rPr spc="-85" dirty="0">
                <a:solidFill>
                  <a:srgbClr val="FFFF00"/>
                </a:solidFill>
                <a:latin typeface="Times New Roman"/>
                <a:cs typeface="Times New Roman"/>
              </a:rPr>
              <a:t> </a:t>
            </a:r>
            <a:r>
              <a:rPr spc="-5" dirty="0">
                <a:solidFill>
                  <a:srgbClr val="FFFF00"/>
                </a:solidFill>
              </a:rPr>
              <a:t>Ope</a:t>
            </a:r>
            <a:r>
              <a:rPr dirty="0">
                <a:solidFill>
                  <a:srgbClr val="FFFF00"/>
                </a:solidFill>
              </a:rPr>
              <a:t>n</a:t>
            </a:r>
            <a:r>
              <a:rPr spc="-80" dirty="0">
                <a:solidFill>
                  <a:srgbClr val="FFFF00"/>
                </a:solidFill>
                <a:latin typeface="Times New Roman"/>
                <a:cs typeface="Times New Roman"/>
              </a:rPr>
              <a:t> </a:t>
            </a:r>
            <a:r>
              <a:rPr spc="-15" dirty="0">
                <a:solidFill>
                  <a:srgbClr val="FFFF00"/>
                </a:solidFill>
              </a:rPr>
              <a:t>Pit</a:t>
            </a:r>
          </a:p>
        </p:txBody>
      </p:sp>
      <p:sp>
        <p:nvSpPr>
          <p:cNvPr id="37894" name="object 6"/>
          <p:cNvSpPr>
            <a:spLocks noChangeArrowheads="1"/>
          </p:cNvSpPr>
          <p:nvPr/>
        </p:nvSpPr>
        <p:spPr bwMode="auto">
          <a:xfrm>
            <a:off x="144639" y="151327"/>
            <a:ext cx="2440646" cy="291251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Tree>
    <p:extLst>
      <p:ext uri="{BB962C8B-B14F-4D97-AF65-F5344CB8AC3E}">
        <p14:creationId xmlns:p14="http://schemas.microsoft.com/office/powerpoint/2010/main" val="3700641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1627</Words>
  <Application>Microsoft Office PowerPoint</Application>
  <PresentationFormat>On-screen Show (4:3)</PresentationFormat>
  <Paragraphs>291</Paragraphs>
  <Slides>35</Slides>
  <Notes>20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35</vt:i4>
      </vt:variant>
    </vt:vector>
  </HeadingPairs>
  <TitlesOfParts>
    <vt:vector size="36" baseType="lpstr">
      <vt:lpstr>Office Theme</vt:lpstr>
      <vt:lpstr>PowerPoint Presentation</vt:lpstr>
      <vt:lpstr>INTRODUCTION:</vt:lpstr>
      <vt:lpstr>                                                                                                                                                                                                                                                                                                            </vt:lpstr>
      <vt:lpstr>IMPACTS OF MINING:</vt:lpstr>
      <vt:lpstr>Adverse Impacts of Mining</vt:lpstr>
      <vt:lpstr>Mine Infrastructure</vt:lpstr>
      <vt:lpstr>Comparison of Terrestrial and Offshore Mining</vt:lpstr>
      <vt:lpstr>PowerPoint Presentation</vt:lpstr>
      <vt:lpstr>Gold Mine – Open Pit</vt:lpstr>
      <vt:lpstr>Aerial View of Gold Ridge</vt:lpstr>
      <vt:lpstr>Mining steps</vt:lpstr>
      <vt:lpstr>Waste deposals</vt:lpstr>
      <vt:lpstr>Dredging as a remedial measure…</vt:lpstr>
      <vt:lpstr>PowerPoint Presentation</vt:lpstr>
      <vt:lpstr>LGL – Geothermal Power Resource</vt:lpstr>
      <vt:lpstr>Environmental Impacts of mining…</vt:lpstr>
      <vt:lpstr>Mining Impacts on terrestrial and seas</vt:lpstr>
      <vt:lpstr>Mining Waste</vt:lpstr>
      <vt:lpstr>Mine Waste Disposal Methods</vt:lpstr>
      <vt:lpstr>Common Impacts of Riverine Waste Disposal</vt:lpstr>
      <vt:lpstr>Vegetation Dieback…</vt:lpstr>
      <vt:lpstr>Mining Waste Produced Depends on…</vt:lpstr>
      <vt:lpstr>Waste Rock Characterisation</vt:lpstr>
      <vt:lpstr>Effects of mines on nature </vt:lpstr>
      <vt:lpstr>Effects of underground mining:</vt:lpstr>
      <vt:lpstr>Mining effects on Rainfall Drainage</vt:lpstr>
      <vt:lpstr> Effects on water resources due to Uranium extraction:</vt:lpstr>
      <vt:lpstr>PowerPoint Presentation</vt:lpstr>
      <vt:lpstr>Humanity violations: 1.Formation of Rebellions 2.naxalite 3.terrorists 4.illeagal activities</vt:lpstr>
      <vt:lpstr>DIFFERENT MINES IN INDIA:                                            </vt:lpstr>
      <vt:lpstr>MINING COMPANIES IN INDIA:</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39</cp:revision>
  <dcterms:created xsi:type="dcterms:W3CDTF">2018-12-14T12:14:00Z</dcterms:created>
  <dcterms:modified xsi:type="dcterms:W3CDTF">2018-12-30T18:09:54Z</dcterms:modified>
</cp:coreProperties>
</file>